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9" r:id="rId1"/>
  </p:sldMasterIdLst>
  <p:notesMasterIdLst>
    <p:notesMasterId r:id="rId54"/>
  </p:notesMasterIdLst>
  <p:handoutMasterIdLst>
    <p:handoutMasterId r:id="rId55"/>
  </p:handoutMasterIdLst>
  <p:sldIdLst>
    <p:sldId id="256" r:id="rId2"/>
    <p:sldId id="261" r:id="rId3"/>
    <p:sldId id="311" r:id="rId4"/>
    <p:sldId id="266" r:id="rId5"/>
    <p:sldId id="275" r:id="rId6"/>
    <p:sldId id="276" r:id="rId7"/>
    <p:sldId id="267" r:id="rId8"/>
    <p:sldId id="268" r:id="rId9"/>
    <p:sldId id="269" r:id="rId10"/>
    <p:sldId id="315" r:id="rId11"/>
    <p:sldId id="316" r:id="rId12"/>
    <p:sldId id="264" r:id="rId13"/>
    <p:sldId id="279" r:id="rId14"/>
    <p:sldId id="280" r:id="rId15"/>
    <p:sldId id="281" r:id="rId16"/>
    <p:sldId id="282" r:id="rId17"/>
    <p:sldId id="270" r:id="rId18"/>
    <p:sldId id="283" r:id="rId19"/>
    <p:sldId id="285" r:id="rId20"/>
    <p:sldId id="286" r:id="rId21"/>
    <p:sldId id="284" r:id="rId22"/>
    <p:sldId id="289" r:id="rId23"/>
    <p:sldId id="288" r:id="rId24"/>
    <p:sldId id="290" r:id="rId25"/>
    <p:sldId id="292" r:id="rId26"/>
    <p:sldId id="272" r:id="rId27"/>
    <p:sldId id="293" r:id="rId28"/>
    <p:sldId id="297" r:id="rId29"/>
    <p:sldId id="273" r:id="rId30"/>
    <p:sldId id="298" r:id="rId31"/>
    <p:sldId id="296" r:id="rId32"/>
    <p:sldId id="299" r:id="rId33"/>
    <p:sldId id="300" r:id="rId34"/>
    <p:sldId id="301" r:id="rId35"/>
    <p:sldId id="303" r:id="rId36"/>
    <p:sldId id="302" r:id="rId37"/>
    <p:sldId id="305" r:id="rId38"/>
    <p:sldId id="318" r:id="rId39"/>
    <p:sldId id="304" r:id="rId40"/>
    <p:sldId id="265" r:id="rId41"/>
    <p:sldId id="274" r:id="rId42"/>
    <p:sldId id="317" r:id="rId43"/>
    <p:sldId id="307" r:id="rId44"/>
    <p:sldId id="313" r:id="rId45"/>
    <p:sldId id="308" r:id="rId46"/>
    <p:sldId id="319" r:id="rId47"/>
    <p:sldId id="277" r:id="rId48"/>
    <p:sldId id="310" r:id="rId49"/>
    <p:sldId id="309" r:id="rId50"/>
    <p:sldId id="314" r:id="rId51"/>
    <p:sldId id="278" r:id="rId52"/>
    <p:sldId id="260"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476BD"/>
    <a:srgbClr val="2FA6FF"/>
    <a:srgbClr val="31B596"/>
    <a:srgbClr val="E9F1F5"/>
    <a:srgbClr val="0070C0"/>
    <a:srgbClr val="C0C0C0"/>
    <a:srgbClr val="90C73E"/>
    <a:srgbClr val="6DBE45"/>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77306" autoAdjust="0"/>
  </p:normalViewPr>
  <p:slideViewPr>
    <p:cSldViewPr snapToGrid="0" snapToObjects="1">
      <p:cViewPr varScale="1">
        <p:scale>
          <a:sx n="54" d="100"/>
          <a:sy n="54" d="100"/>
        </p:scale>
        <p:origin x="1962" y="6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snapToObjects="1" showGuides="1">
      <p:cViewPr varScale="1">
        <p:scale>
          <a:sx n="84" d="100"/>
          <a:sy n="84" d="100"/>
        </p:scale>
        <p:origin x="3804"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3A7C3E1-7FDC-44E9-AC93-E7C08EDC81F5}" type="datetimeFigureOut">
              <a:rPr lang="en-US" smtClean="0"/>
              <a:t>12/5/2016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9EF89D-D40C-4AB1-BC1A-2D81C2AFD40A}" type="slidenum">
              <a:rPr lang="en-US" smtClean="0"/>
              <a:t>‹#›</a:t>
            </a:fld>
            <a:endParaRPr lang="en-US"/>
          </a:p>
        </p:txBody>
      </p:sp>
    </p:spTree>
    <p:extLst>
      <p:ext uri="{BB962C8B-B14F-4D97-AF65-F5344CB8AC3E}">
        <p14:creationId xmlns:p14="http://schemas.microsoft.com/office/powerpoint/2010/main" val="3081841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FE231-9BC8-4C4B-879E-BE2C7229B330}" type="datetimeFigureOut">
              <a:rPr lang="en-CA" smtClean="0"/>
              <a:t>2016-12-05</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D2039E-D40F-4225-BC99-CD6B281716C1}" type="slidenum">
              <a:rPr lang="en-CA" smtClean="0"/>
              <a:t>‹#›</a:t>
            </a:fld>
            <a:endParaRPr lang="en-CA"/>
          </a:p>
        </p:txBody>
      </p:sp>
    </p:spTree>
    <p:extLst>
      <p:ext uri="{BB962C8B-B14F-4D97-AF65-F5344CB8AC3E}">
        <p14:creationId xmlns:p14="http://schemas.microsoft.com/office/powerpoint/2010/main" val="2392077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the introduction.</a:t>
            </a:r>
            <a:r>
              <a:rPr lang="en-US" baseline="0" dirty="0"/>
              <a:t> Good morning everyone, our topic is about scene generation.</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1</a:t>
            </a:fld>
            <a:endParaRPr lang="en-CA"/>
          </a:p>
        </p:txBody>
      </p:sp>
    </p:spTree>
    <p:extLst>
      <p:ext uri="{BB962C8B-B14F-4D97-AF65-F5344CB8AC3E}">
        <p14:creationId xmlns:p14="http://schemas.microsoft.com/office/powerpoint/2010/main" val="2429772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are our key contributions to solve these just mentioned problems,</a:t>
            </a:r>
          </a:p>
          <a:p>
            <a:r>
              <a:rPr lang="en-CA" dirty="0"/>
              <a:t>(CLICK) We </a:t>
            </a:r>
            <a:r>
              <a:rPr lang="en-CA" baseline="0" dirty="0"/>
              <a:t>learn action models from annotated photos, which enables </a:t>
            </a:r>
            <a:r>
              <a:rPr lang="en-CA" sz="1200" b="0" i="0" kern="1200" dirty="0">
                <a:solidFill>
                  <a:schemeClr val="tx1"/>
                </a:solidFill>
                <a:effectLst/>
                <a:latin typeface="+mn-lt"/>
                <a:ea typeface="+mn-ea"/>
                <a:cs typeface="+mn-cs"/>
              </a:rPr>
              <a:t>us to tap into a</a:t>
            </a:r>
            <a:r>
              <a:rPr lang="en-CA" sz="1200" b="0" i="0" kern="1200" baseline="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much richer data source for action-driven scene processing.</a:t>
            </a:r>
          </a:p>
          <a:p>
            <a:r>
              <a:rPr lang="en-CA" sz="1200" b="0" i="0" kern="1200" dirty="0">
                <a:solidFill>
                  <a:schemeClr val="tx1"/>
                </a:solidFill>
                <a:effectLst/>
                <a:latin typeface="+mn-lt"/>
                <a:ea typeface="+mn-ea"/>
                <a:cs typeface="+mn-cs"/>
              </a:rPr>
              <a:t>(CLICK) We build an action graph to</a:t>
            </a:r>
            <a:r>
              <a:rPr lang="en-CA" sz="1200" b="0" i="0" kern="1200" baseline="0" dirty="0">
                <a:solidFill>
                  <a:schemeClr val="tx1"/>
                </a:solidFill>
                <a:effectLst/>
                <a:latin typeface="+mn-lt"/>
                <a:ea typeface="+mn-ea"/>
                <a:cs typeface="+mn-cs"/>
              </a:rPr>
              <a:t> encode the relationships between actions, thus allows us to sample plausible action sequences from the action graph</a:t>
            </a:r>
          </a:p>
          <a:p>
            <a:r>
              <a:rPr lang="en-CA" sz="1200" b="0" i="0" kern="1200" baseline="0" dirty="0">
                <a:solidFill>
                  <a:schemeClr val="tx1"/>
                </a:solidFill>
                <a:effectLst/>
                <a:latin typeface="+mn-lt"/>
                <a:ea typeface="+mn-ea"/>
                <a:cs typeface="+mn-cs"/>
              </a:rPr>
              <a:t>(CLICK) We apply actions by object insertion and relocation for progressive scene evolution. Let’s see the overview of our work.</a:t>
            </a:r>
            <a:endParaRPr lang="en-CA" dirty="0"/>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10</a:t>
            </a:fld>
            <a:endParaRPr lang="en-CA"/>
          </a:p>
        </p:txBody>
      </p:sp>
    </p:spTree>
    <p:extLst>
      <p:ext uri="{BB962C8B-B14F-4D97-AF65-F5344CB8AC3E}">
        <p14:creationId xmlns:p14="http://schemas.microsoft.com/office/powerpoint/2010/main" val="2437157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(CLICK) Our pipeline</a:t>
            </a:r>
            <a:r>
              <a:rPr lang="en-CA" baseline="0" dirty="0"/>
              <a:t> involves two stages, in the learning stage, </a:t>
            </a:r>
          </a:p>
          <a:p>
            <a:r>
              <a:rPr lang="en-CA" sz="1200" b="0" i="0" u="none" strike="noStrike" kern="1200" baseline="0" dirty="0">
                <a:solidFill>
                  <a:schemeClr val="tx1"/>
                </a:solidFill>
                <a:effectLst/>
                <a:latin typeface="+mn-lt"/>
                <a:ea typeface="+mn-ea"/>
                <a:cs typeface="+mn-cs"/>
              </a:rPr>
              <a:t>(CLICK) </a:t>
            </a:r>
            <a:r>
              <a:rPr lang="en-CA" baseline="0" dirty="0"/>
              <a:t>from a set of annotated photographs, </a:t>
            </a:r>
            <a:r>
              <a:rPr lang="en-CA" sz="1200" b="0" i="0" u="none" strike="noStrike" kern="1200" baseline="0" dirty="0">
                <a:solidFill>
                  <a:schemeClr val="tx1"/>
                </a:solidFill>
                <a:effectLst/>
                <a:latin typeface="+mn-lt"/>
                <a:ea typeface="+mn-ea"/>
                <a:cs typeface="+mn-cs"/>
              </a:rPr>
              <a:t>(CLICK) </a:t>
            </a:r>
            <a:r>
              <a:rPr lang="en-CA" baseline="0" dirty="0"/>
              <a:t>we learn action models to represent human and object relationships.</a:t>
            </a:r>
          </a:p>
          <a:p>
            <a:r>
              <a:rPr lang="en-CA" sz="1200" b="0" i="0" u="none" strike="noStrike" kern="1200" baseline="0" dirty="0">
                <a:solidFill>
                  <a:schemeClr val="tx1"/>
                </a:solidFill>
                <a:effectLst/>
                <a:latin typeface="+mn-lt"/>
                <a:ea typeface="+mn-ea"/>
                <a:cs typeface="+mn-cs"/>
              </a:rPr>
              <a:t>(CLICK) </a:t>
            </a:r>
            <a:r>
              <a:rPr lang="en-CA" baseline="0" dirty="0"/>
              <a:t>Then we build an action graph to encode the relationship between all actions. In the synthesis stage, </a:t>
            </a:r>
          </a:p>
          <a:p>
            <a:r>
              <a:rPr lang="en-CA" sz="1200" b="0" i="0" u="none" strike="noStrike" kern="1200" baseline="0" dirty="0">
                <a:solidFill>
                  <a:schemeClr val="tx1"/>
                </a:solidFill>
                <a:effectLst/>
                <a:latin typeface="+mn-lt"/>
                <a:ea typeface="+mn-ea"/>
                <a:cs typeface="+mn-cs"/>
              </a:rPr>
              <a:t>(CLICK) </a:t>
            </a:r>
            <a:r>
              <a:rPr lang="en-CA" baseline="0" dirty="0"/>
              <a:t>we start from an input scene, and </a:t>
            </a:r>
            <a:r>
              <a:rPr lang="en-CA" sz="1200" b="0" i="0" u="none" strike="noStrike" kern="1200" baseline="0" dirty="0">
                <a:solidFill>
                  <a:schemeClr val="tx1"/>
                </a:solidFill>
                <a:effectLst/>
                <a:latin typeface="+mn-lt"/>
                <a:ea typeface="+mn-ea"/>
                <a:cs typeface="+mn-cs"/>
              </a:rPr>
              <a:t>(CLICK) </a:t>
            </a:r>
            <a:r>
              <a:rPr lang="en-CA" baseline="0" dirty="0"/>
              <a:t>sample action sequences from the action graph. </a:t>
            </a:r>
          </a:p>
          <a:p>
            <a:r>
              <a:rPr lang="en-CA" sz="1200" b="0" i="0" u="none" strike="noStrike" kern="1200" baseline="0" dirty="0">
                <a:solidFill>
                  <a:schemeClr val="tx1"/>
                </a:solidFill>
                <a:effectLst/>
                <a:latin typeface="+mn-lt"/>
                <a:ea typeface="+mn-ea"/>
                <a:cs typeface="+mn-cs"/>
              </a:rPr>
              <a:t>(CLICK) </a:t>
            </a:r>
            <a:r>
              <a:rPr lang="en-CA" baseline="0" dirty="0"/>
              <a:t>Sampled actions will be applied sequentially to evolve the initial scene. </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11</a:t>
            </a:fld>
            <a:endParaRPr lang="en-CA"/>
          </a:p>
        </p:txBody>
      </p:sp>
    </p:spTree>
    <p:extLst>
      <p:ext uri="{BB962C8B-B14F-4D97-AF65-F5344CB8AC3E}">
        <p14:creationId xmlns:p14="http://schemas.microsoft.com/office/powerpoint/2010/main" val="26602624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aseline="0" dirty="0"/>
              <a:t>Let’s start with the learning stage</a:t>
            </a:r>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12</a:t>
            </a:fld>
            <a:endParaRPr lang="en-CA"/>
          </a:p>
        </p:txBody>
      </p:sp>
    </p:spTree>
    <p:extLst>
      <p:ext uri="{BB962C8B-B14F-4D97-AF65-F5344CB8AC3E}">
        <p14:creationId xmlns:p14="http://schemas.microsoft.com/office/powerpoint/2010/main" val="2643964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aseline="0" dirty="0"/>
              <a:t>For the action model,</a:t>
            </a:r>
          </a:p>
          <a:p>
            <a:r>
              <a:rPr lang="en-CA" sz="1200" b="0" i="0" u="none" strike="noStrike" kern="1200" baseline="0" dirty="0">
                <a:solidFill>
                  <a:schemeClr val="tx1"/>
                </a:solidFill>
                <a:effectLst/>
                <a:latin typeface="+mn-lt"/>
                <a:ea typeface="+mn-ea"/>
                <a:cs typeface="+mn-cs"/>
              </a:rPr>
              <a:t>(CLICK) </a:t>
            </a:r>
            <a:r>
              <a:rPr lang="en-CA" dirty="0"/>
              <a:t>The first</a:t>
            </a:r>
            <a:r>
              <a:rPr lang="en-CA" baseline="0" dirty="0"/>
              <a:t> term is the action type T. Our action types include actions like use computer, use laptop, read book and so on. In these actions, object and human relationships are often stable and static. </a:t>
            </a:r>
          </a:p>
          <a:p>
            <a:r>
              <a:rPr lang="en-CA" sz="1200" b="0" i="0" u="none" strike="noStrike" kern="1200" baseline="0" dirty="0">
                <a:solidFill>
                  <a:schemeClr val="tx1"/>
                </a:solidFill>
                <a:effectLst/>
                <a:latin typeface="+mn-lt"/>
                <a:ea typeface="+mn-ea"/>
                <a:cs typeface="+mn-cs"/>
              </a:rPr>
              <a:t>(CLICK) </a:t>
            </a:r>
            <a:r>
              <a:rPr lang="en-CA" baseline="0" dirty="0"/>
              <a:t>We are not interested in manipulation actions like move, push, rotate in our current work.</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13</a:t>
            </a:fld>
            <a:endParaRPr lang="en-CA"/>
          </a:p>
        </p:txBody>
      </p:sp>
    </p:spTree>
    <p:extLst>
      <p:ext uri="{BB962C8B-B14F-4D97-AF65-F5344CB8AC3E}">
        <p14:creationId xmlns:p14="http://schemas.microsoft.com/office/powerpoint/2010/main" val="2508520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second</a:t>
            </a:r>
            <a:r>
              <a:rPr lang="en-CA" baseline="0" dirty="0"/>
              <a:t> term is the key furniture K. It defines where an action is happening, e.g. table, bed, or sofa</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14</a:t>
            </a:fld>
            <a:endParaRPr lang="en-CA"/>
          </a:p>
        </p:txBody>
      </p:sp>
    </p:spTree>
    <p:extLst>
      <p:ext uri="{BB962C8B-B14F-4D97-AF65-F5344CB8AC3E}">
        <p14:creationId xmlns:p14="http://schemas.microsoft.com/office/powerpoint/2010/main" val="792187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term</a:t>
            </a:r>
            <a:r>
              <a:rPr lang="en-CA" baseline="0" dirty="0"/>
              <a:t> is human pose H and it reflects how an action is performed in the physical world.</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15</a:t>
            </a:fld>
            <a:endParaRPr lang="en-CA"/>
          </a:p>
        </p:txBody>
      </p:sp>
    </p:spTree>
    <p:extLst>
      <p:ext uri="{BB962C8B-B14F-4D97-AF65-F5344CB8AC3E}">
        <p14:creationId xmlns:p14="http://schemas.microsoft.com/office/powerpoint/2010/main" val="3609387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last two terms are related to the</a:t>
            </a:r>
            <a:r>
              <a:rPr lang="en-CA" baseline="0" dirty="0"/>
              <a:t> objects involved in an action. The occurrence term C represents the probability of an object involved in an action,</a:t>
            </a:r>
          </a:p>
          <a:p>
            <a:r>
              <a:rPr lang="en-CA" baseline="0" dirty="0"/>
              <a:t>while the distribution term D encodes the spatial distribution of objects relative to the human pose.</a:t>
            </a:r>
          </a:p>
          <a:p>
            <a:r>
              <a:rPr lang="en-CA" sz="1200" b="0" i="0" u="none" strike="noStrike" kern="1200" baseline="0" dirty="0">
                <a:solidFill>
                  <a:schemeClr val="tx1"/>
                </a:solidFill>
                <a:effectLst/>
                <a:latin typeface="+mn-lt"/>
                <a:ea typeface="+mn-ea"/>
                <a:cs typeface="+mn-cs"/>
              </a:rPr>
              <a:t>(CLICK) these 5 terms define our action model.</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16</a:t>
            </a:fld>
            <a:endParaRPr lang="en-CA"/>
          </a:p>
        </p:txBody>
      </p:sp>
    </p:spTree>
    <p:extLst>
      <p:ext uri="{BB962C8B-B14F-4D97-AF65-F5344CB8AC3E}">
        <p14:creationId xmlns:p14="http://schemas.microsoft.com/office/powerpoint/2010/main" val="1528171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rtl="0" fontAlgn="base"/>
            <a:r>
              <a:rPr lang="en-CA" sz="1200" b="0" i="0" u="none" strike="noStrike" kern="1200" dirty="0">
                <a:solidFill>
                  <a:schemeClr val="tx1"/>
                </a:solidFill>
                <a:effectLst/>
                <a:latin typeface="+mn-lt"/>
                <a:ea typeface="+mn-ea"/>
                <a:cs typeface="+mn-cs"/>
              </a:rPr>
              <a:t>Why not learn from 3D</a:t>
            </a:r>
          </a:p>
          <a:p>
            <a:pPr lvl="2" rtl="0" fontAlgn="base"/>
            <a:r>
              <a:rPr lang="en-CA" sz="1200" b="0" i="0" u="none" strike="noStrike" kern="1200" dirty="0">
                <a:solidFill>
                  <a:schemeClr val="tx1"/>
                </a:solidFill>
                <a:effectLst/>
                <a:latin typeface="+mn-lt"/>
                <a:ea typeface="+mn-ea"/>
                <a:cs typeface="+mn-cs"/>
              </a:rPr>
              <a:t>large volume difficult, challenges from reconstruction, tracking, and annotation</a:t>
            </a:r>
          </a:p>
          <a:p>
            <a:pPr lvl="2" rtl="0" fontAlgn="base"/>
            <a:r>
              <a:rPr lang="en-CA" sz="1200" b="0" i="0" u="none" strike="noStrike" kern="1200" dirty="0">
                <a:solidFill>
                  <a:schemeClr val="tx1"/>
                </a:solidFill>
                <a:effectLst/>
                <a:latin typeface="+mn-lt"/>
                <a:ea typeface="+mn-ea"/>
                <a:cs typeface="+mn-cs"/>
              </a:rPr>
              <a:t>Existing 3D scenes designed without human presence</a:t>
            </a:r>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17</a:t>
            </a:fld>
            <a:endParaRPr lang="en-CA"/>
          </a:p>
        </p:txBody>
      </p:sp>
    </p:spTree>
    <p:extLst>
      <p:ext uri="{BB962C8B-B14F-4D97-AF65-F5344CB8AC3E}">
        <p14:creationId xmlns:p14="http://schemas.microsoft.com/office/powerpoint/2010/main" val="41035982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To learn the</a:t>
            </a:r>
            <a:r>
              <a:rPr lang="en-CA" baseline="0" dirty="0"/>
              <a:t> action model, we use a data-driven method to </a:t>
            </a:r>
          </a:p>
          <a:p>
            <a:r>
              <a:rPr lang="en-CA" sz="1200" b="0" i="0" u="none" strike="noStrike" kern="1200" baseline="0" dirty="0">
                <a:solidFill>
                  <a:schemeClr val="tx1"/>
                </a:solidFill>
                <a:effectLst/>
                <a:latin typeface="+mn-lt"/>
                <a:ea typeface="+mn-ea"/>
                <a:cs typeface="+mn-cs"/>
              </a:rPr>
              <a:t>(CLICK) </a:t>
            </a:r>
            <a:r>
              <a:rPr lang="en-CA" baseline="0" dirty="0"/>
              <a:t>extract the action parameters from photographs with daily human actions happened in indoor scenes.</a:t>
            </a:r>
          </a:p>
          <a:p>
            <a:r>
              <a:rPr lang="en-CA" baseline="0" dirty="0"/>
              <a:t>The reason we choose photographs is because they are observations of the real-world actions and there is vast source of data online.</a:t>
            </a:r>
          </a:p>
          <a:p>
            <a:r>
              <a:rPr lang="en-CA" sz="1200" b="0" i="0" u="none" strike="noStrike" kern="1200" baseline="0" dirty="0">
                <a:solidFill>
                  <a:schemeClr val="tx1"/>
                </a:solidFill>
                <a:effectLst/>
                <a:latin typeface="+mn-lt"/>
                <a:ea typeface="+mn-ea"/>
                <a:cs typeface="+mn-cs"/>
              </a:rPr>
              <a:t>(CLICK) </a:t>
            </a:r>
            <a:r>
              <a:rPr lang="en-CA" baseline="0" dirty="0"/>
              <a:t>Specifically, we utilize the Microsoft COCO dataset. </a:t>
            </a:r>
            <a:r>
              <a:rPr lang="en-CA" sz="1200" b="0" i="0" u="none" strike="noStrike" kern="1200" baseline="0" dirty="0">
                <a:solidFill>
                  <a:schemeClr val="tx1"/>
                </a:solidFill>
                <a:effectLst/>
                <a:latin typeface="+mn-lt"/>
                <a:ea typeface="+mn-ea"/>
                <a:cs typeface="+mn-cs"/>
              </a:rPr>
              <a:t>(CLICK) </a:t>
            </a:r>
            <a:r>
              <a:rPr lang="en-CA" baseline="0" dirty="0"/>
              <a:t>Each image in COCO contains object and human segmentation, and</a:t>
            </a:r>
          </a:p>
          <a:p>
            <a:r>
              <a:rPr lang="en-CA" sz="1200" b="0" i="0" u="none" strike="noStrike" kern="1200" baseline="0" dirty="0">
                <a:solidFill>
                  <a:schemeClr val="tx1"/>
                </a:solidFill>
                <a:effectLst/>
                <a:latin typeface="+mn-lt"/>
                <a:ea typeface="+mn-ea"/>
                <a:cs typeface="+mn-cs"/>
              </a:rPr>
              <a:t>(CLICK) </a:t>
            </a:r>
            <a:r>
              <a:rPr lang="en-CA" baseline="0" dirty="0"/>
              <a:t>also captions describing the photo, which provides a perfect source for our action learning. </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18</a:t>
            </a:fld>
            <a:endParaRPr lang="en-CA"/>
          </a:p>
        </p:txBody>
      </p:sp>
    </p:spTree>
    <p:extLst>
      <p:ext uri="{BB962C8B-B14F-4D97-AF65-F5344CB8AC3E}">
        <p14:creationId xmlns:p14="http://schemas.microsoft.com/office/powerpoint/2010/main" val="70355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One</a:t>
            </a:r>
            <a:r>
              <a:rPr lang="en-CA" baseline="0" dirty="0"/>
              <a:t> main problem for action learning is the spatial analysis, </a:t>
            </a:r>
            <a:r>
              <a:rPr lang="en-CA" sz="1200" b="0" i="0" u="none" strike="noStrike" kern="1200" baseline="0" dirty="0">
                <a:solidFill>
                  <a:schemeClr val="tx1"/>
                </a:solidFill>
                <a:effectLst/>
                <a:latin typeface="+mn-lt"/>
                <a:ea typeface="+mn-ea"/>
                <a:cs typeface="+mn-cs"/>
              </a:rPr>
              <a:t>(CLICK) </a:t>
            </a:r>
            <a:r>
              <a:rPr lang="en-CA" baseline="0" dirty="0"/>
              <a:t>since we are learning from 2D, the main challenge is the 3D recovery. </a:t>
            </a:r>
            <a:r>
              <a:rPr lang="en-CA" dirty="0"/>
              <a:t>To solve this challenge, </a:t>
            </a:r>
            <a:endParaRPr lang="en-CA" baseline="0" dirty="0"/>
          </a:p>
          <a:p>
            <a:r>
              <a:rPr lang="en-CA" sz="1200" b="0" i="0" u="none" strike="noStrike" kern="1200" baseline="0" dirty="0">
                <a:solidFill>
                  <a:schemeClr val="tx1"/>
                </a:solidFill>
                <a:effectLst/>
                <a:latin typeface="+mn-lt"/>
                <a:ea typeface="+mn-ea"/>
                <a:cs typeface="+mn-cs"/>
              </a:rPr>
              <a:t>(CLICK) </a:t>
            </a:r>
            <a:r>
              <a:rPr lang="en-CA" dirty="0"/>
              <a:t>we apply existing 3D pose estimation method to recover</a:t>
            </a:r>
            <a:r>
              <a:rPr lang="en-CA" baseline="0" dirty="0"/>
              <a:t> the 3D pose in the photo. </a:t>
            </a:r>
          </a:p>
          <a:p>
            <a:r>
              <a:rPr lang="en-CA" sz="1200" b="0" i="0" u="none" strike="noStrike" kern="1200" baseline="0" dirty="0">
                <a:solidFill>
                  <a:schemeClr val="tx1"/>
                </a:solidFill>
                <a:effectLst/>
                <a:latin typeface="+mn-lt"/>
                <a:ea typeface="+mn-ea"/>
                <a:cs typeface="+mn-cs"/>
              </a:rPr>
              <a:t>(CLICK) </a:t>
            </a:r>
            <a:r>
              <a:rPr lang="en-CA" baseline="0" dirty="0"/>
              <a:t>Then we build a human-centric frame by projecting the 3D front and right direction of the human into 2D domain.</a:t>
            </a:r>
          </a:p>
          <a:p>
            <a:r>
              <a:rPr lang="en-CA" sz="1200" b="0" i="0" u="none" strike="noStrike" kern="1200" baseline="0" dirty="0">
                <a:solidFill>
                  <a:schemeClr val="tx1"/>
                </a:solidFill>
                <a:effectLst/>
                <a:latin typeface="+mn-lt"/>
                <a:ea typeface="+mn-ea"/>
                <a:cs typeface="+mn-cs"/>
              </a:rPr>
              <a:t>(CLICK) </a:t>
            </a:r>
            <a:r>
              <a:rPr lang="en-CA" baseline="0" dirty="0"/>
              <a:t>Each object are embedded in this human-centric frame.</a:t>
            </a:r>
            <a:r>
              <a:rPr lang="en-CA" dirty="0"/>
              <a:t> </a:t>
            </a:r>
          </a:p>
        </p:txBody>
      </p:sp>
      <p:sp>
        <p:nvSpPr>
          <p:cNvPr id="4" name="Slide Number Placeholder 3"/>
          <p:cNvSpPr>
            <a:spLocks noGrp="1"/>
          </p:cNvSpPr>
          <p:nvPr>
            <p:ph type="sldNum" sz="quarter" idx="10"/>
          </p:nvPr>
        </p:nvSpPr>
        <p:spPr/>
        <p:txBody>
          <a:bodyPr/>
          <a:lstStyle/>
          <a:p>
            <a:fld id="{4AD2039E-D40F-4225-BC99-CD6B281716C1}" type="slidenum">
              <a:rPr lang="en-CA" smtClean="0"/>
              <a:t>19</a:t>
            </a:fld>
            <a:endParaRPr lang="en-CA"/>
          </a:p>
        </p:txBody>
      </p:sp>
    </p:spTree>
    <p:extLst>
      <p:ext uri="{BB962C8B-B14F-4D97-AF65-F5344CB8AC3E}">
        <p14:creationId xmlns:p14="http://schemas.microsoft.com/office/powerpoint/2010/main" val="24121546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Recently, there is an increasing demand for realistic 3D </a:t>
            </a:r>
            <a:r>
              <a:rPr lang="en-US" altLang="zh-CN" sz="1200" b="0" i="0" u="none" strike="noStrike" kern="1200" baseline="0" dirty="0">
                <a:solidFill>
                  <a:schemeClr val="tx1"/>
                </a:solidFill>
                <a:effectLst/>
                <a:latin typeface="+mn-lt"/>
                <a:ea typeface="+mn-ea"/>
                <a:cs typeface="+mn-cs"/>
              </a:rPr>
              <a:t>indoor</a:t>
            </a:r>
            <a:r>
              <a:rPr lang="en-CA" sz="1200" b="0" i="0" u="none" strike="noStrike" kern="1200" baseline="0" dirty="0">
                <a:solidFill>
                  <a:schemeClr val="tx1"/>
                </a:solidFill>
                <a:effectLst/>
                <a:latin typeface="+mn-lt"/>
                <a:ea typeface="+mn-ea"/>
                <a:cs typeface="+mn-cs"/>
              </a:rPr>
              <a:t> scenes.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(CLICK) For example in 3D games, VR or AR applications.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To enhance the users’ feelings, 3D scenes are expected to have the complexity and messiness that mimic our real life scenes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2</a:t>
            </a:fld>
            <a:endParaRPr lang="en-CA"/>
          </a:p>
        </p:txBody>
      </p:sp>
    </p:spTree>
    <p:extLst>
      <p:ext uri="{BB962C8B-B14F-4D97-AF65-F5344CB8AC3E}">
        <p14:creationId xmlns:p14="http://schemas.microsoft.com/office/powerpoint/2010/main" val="850463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normalize</a:t>
            </a:r>
            <a:r>
              <a:rPr lang="en-CA" baseline="0" dirty="0"/>
              <a:t> the human-centric frame and record </a:t>
            </a:r>
          </a:p>
          <a:p>
            <a:r>
              <a:rPr lang="en-CA" sz="1200" b="0" i="0" u="none" strike="noStrike" kern="1200" baseline="0" dirty="0">
                <a:solidFill>
                  <a:schemeClr val="tx1"/>
                </a:solidFill>
                <a:effectLst/>
                <a:latin typeface="+mn-lt"/>
                <a:ea typeface="+mn-ea"/>
                <a:cs typeface="+mn-cs"/>
              </a:rPr>
              <a:t>(CLICK) </a:t>
            </a:r>
            <a:r>
              <a:rPr lang="en-CA" baseline="0" dirty="0"/>
              <a:t>the object to human distance r and </a:t>
            </a:r>
          </a:p>
          <a:p>
            <a:r>
              <a:rPr lang="en-CA" sz="1200" b="0" i="0" u="none" strike="noStrike" kern="1200" baseline="0" dirty="0">
                <a:solidFill>
                  <a:schemeClr val="tx1"/>
                </a:solidFill>
                <a:effectLst/>
                <a:latin typeface="+mn-lt"/>
                <a:ea typeface="+mn-ea"/>
                <a:cs typeface="+mn-cs"/>
              </a:rPr>
              <a:t>(CLICK) </a:t>
            </a:r>
            <a:r>
              <a:rPr lang="en-CA" baseline="0" dirty="0"/>
              <a:t>the its relative orientation phi to the right direction of the human.</a:t>
            </a:r>
          </a:p>
          <a:p>
            <a:r>
              <a:rPr lang="en-CA" baseline="0" dirty="0"/>
              <a:t>Please note our goal here is not to recover the exact 3D geometry from 2D, but to learn object-human relationships for our scene synthesis application. </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20</a:t>
            </a:fld>
            <a:endParaRPr lang="en-CA"/>
          </a:p>
        </p:txBody>
      </p:sp>
    </p:spTree>
    <p:extLst>
      <p:ext uri="{BB962C8B-B14F-4D97-AF65-F5344CB8AC3E}">
        <p14:creationId xmlns:p14="http://schemas.microsoft.com/office/powerpoint/2010/main" val="2019470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build the action model, we need to collect action</a:t>
            </a:r>
            <a:r>
              <a:rPr lang="en-US" baseline="0" dirty="0"/>
              <a:t> instances related to the same action.</a:t>
            </a:r>
          </a:p>
          <a:p>
            <a:r>
              <a:rPr lang="en-CA" sz="1200" b="0" i="0" u="none" strike="noStrike" kern="1200" baseline="0" dirty="0">
                <a:solidFill>
                  <a:schemeClr val="tx1"/>
                </a:solidFill>
                <a:effectLst/>
                <a:latin typeface="+mn-lt"/>
                <a:ea typeface="+mn-ea"/>
                <a:cs typeface="+mn-cs"/>
              </a:rPr>
              <a:t>(CLICK) We apply </a:t>
            </a:r>
            <a:r>
              <a:rPr lang="en-US" baseline="0" dirty="0"/>
              <a:t>keyword search to COCO captions which happen to provide the knowledge for extracting the action types for each photo.</a:t>
            </a:r>
          </a:p>
          <a:p>
            <a:r>
              <a:rPr lang="en-CA" sz="1200" b="0" i="0" u="none" strike="noStrike" kern="1200" baseline="0" dirty="0">
                <a:solidFill>
                  <a:schemeClr val="tx1"/>
                </a:solidFill>
                <a:effectLst/>
                <a:latin typeface="+mn-lt"/>
                <a:ea typeface="+mn-ea"/>
                <a:cs typeface="+mn-cs"/>
              </a:rPr>
              <a:t>(CLICK) </a:t>
            </a:r>
            <a:r>
              <a:rPr lang="en-US" sz="1200" b="0" i="0" u="none" strike="noStrike" kern="1200" baseline="0" dirty="0">
                <a:solidFill>
                  <a:schemeClr val="tx1"/>
                </a:solidFill>
                <a:effectLst/>
                <a:latin typeface="+mn-lt"/>
                <a:ea typeface="+mn-ea"/>
                <a:cs typeface="+mn-cs"/>
              </a:rPr>
              <a:t>B</a:t>
            </a:r>
            <a:r>
              <a:rPr lang="en-US" altLang="zh-CN" sz="1200" b="0" i="0" u="none" strike="noStrike" kern="1200" baseline="0" dirty="0">
                <a:solidFill>
                  <a:schemeClr val="tx1"/>
                </a:solidFill>
                <a:effectLst/>
                <a:latin typeface="+mn-lt"/>
                <a:ea typeface="+mn-ea"/>
                <a:cs typeface="+mn-cs"/>
              </a:rPr>
              <a:t>elow is a</a:t>
            </a:r>
            <a:r>
              <a:rPr lang="en-US" baseline="0" dirty="0"/>
              <a:t> set of related photos searched for action use laptop</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21</a:t>
            </a:fld>
            <a:endParaRPr lang="en-CA"/>
          </a:p>
        </p:txBody>
      </p:sp>
    </p:spTree>
    <p:extLst>
      <p:ext uri="{BB962C8B-B14F-4D97-AF65-F5344CB8AC3E}">
        <p14:creationId xmlns:p14="http://schemas.microsoft.com/office/powerpoint/2010/main" val="27027545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a:t>
            </a:r>
            <a:r>
              <a:rPr lang="en-US" baseline="0" dirty="0"/>
              <a:t> we</a:t>
            </a:r>
            <a:r>
              <a:rPr lang="en-US" dirty="0"/>
              <a:t> </a:t>
            </a:r>
            <a:r>
              <a:rPr lang="en-US" baseline="0" dirty="0"/>
              <a:t>group</a:t>
            </a:r>
            <a:r>
              <a:rPr lang="en-US" dirty="0"/>
              <a:t> the instances</a:t>
            </a:r>
            <a:r>
              <a:rPr lang="en-US" baseline="0" dirty="0"/>
              <a:t> with their action type, key furniture, and human pose to form the action nodes.</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22</a:t>
            </a:fld>
            <a:endParaRPr lang="en-CA"/>
          </a:p>
        </p:txBody>
      </p:sp>
    </p:spTree>
    <p:extLst>
      <p:ext uri="{BB962C8B-B14F-4D97-AF65-F5344CB8AC3E}">
        <p14:creationId xmlns:p14="http://schemas.microsoft.com/office/powerpoint/2010/main" val="192080660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baseline="0" dirty="0">
                <a:solidFill>
                  <a:schemeClr val="tx1"/>
                </a:solidFill>
                <a:effectLst/>
                <a:latin typeface="+mn-lt"/>
                <a:ea typeface="+mn-ea"/>
                <a:cs typeface="+mn-cs"/>
              </a:rPr>
              <a:t>(WAIT)(CLICK) </a:t>
            </a:r>
            <a:r>
              <a:rPr lang="en-US" dirty="0"/>
              <a:t>Here</a:t>
            </a:r>
            <a:r>
              <a:rPr lang="en-US" baseline="0" dirty="0"/>
              <a:t> are three action nodes we extracted. Each node could be stated as what action is happened where and in what pose</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23</a:t>
            </a:fld>
            <a:endParaRPr lang="en-CA"/>
          </a:p>
        </p:txBody>
      </p:sp>
    </p:spTree>
    <p:extLst>
      <p:ext uri="{BB962C8B-B14F-4D97-AF65-F5344CB8AC3E}">
        <p14:creationId xmlns:p14="http://schemas.microsoft.com/office/powerpoint/2010/main" val="32754025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For each action node, object occurrence</a:t>
            </a:r>
            <a:r>
              <a:rPr lang="en-CA" baseline="0" dirty="0"/>
              <a:t> and spatial distribution are then analyzed and added to the action model. By now, we finish the learning of individual action nodes.</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24</a:t>
            </a:fld>
            <a:endParaRPr lang="en-CA"/>
          </a:p>
        </p:txBody>
      </p:sp>
    </p:spTree>
    <p:extLst>
      <p:ext uri="{BB962C8B-B14F-4D97-AF65-F5344CB8AC3E}">
        <p14:creationId xmlns:p14="http://schemas.microsoft.com/office/powerpoint/2010/main" val="2836955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The last step in our learning stage is to build an action graph, </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(CLICK) where </a:t>
            </a:r>
            <a:r>
              <a:rPr lang="en-CA" sz="1200" b="0" i="0" u="none" strike="noStrike" kern="1200" dirty="0">
                <a:solidFill>
                  <a:schemeClr val="tx1"/>
                </a:solidFill>
                <a:effectLst/>
                <a:latin typeface="+mn-lt"/>
                <a:ea typeface="+mn-ea"/>
                <a:cs typeface="+mn-cs"/>
              </a:rPr>
              <a:t>the </a:t>
            </a:r>
            <a:r>
              <a:rPr lang="en-CA" sz="1200" b="0" i="0" u="none" strike="noStrike" kern="1200" baseline="0" dirty="0">
                <a:solidFill>
                  <a:schemeClr val="tx1"/>
                </a:solidFill>
                <a:effectLst/>
                <a:latin typeface="+mn-lt"/>
                <a:ea typeface="+mn-ea"/>
                <a:cs typeface="+mn-cs"/>
              </a:rPr>
              <a:t>nodes are the action nodes we extracted in last step</a:t>
            </a:r>
            <a:endParaRPr lang="en-CA" sz="1200" b="0" i="0" u="none" strike="noStrike" kern="1200" dirty="0">
              <a:solidFill>
                <a:schemeClr val="tx1"/>
              </a:solidFill>
              <a:effectLst/>
              <a:latin typeface="+mn-lt"/>
              <a:ea typeface="+mn-ea"/>
              <a:cs typeface="+mn-cs"/>
            </a:endParaRPr>
          </a:p>
          <a:p>
            <a:pPr rtl="0" fontAlgn="base"/>
            <a:endParaRPr lang="en-CA" sz="1200" b="0" i="0" u="none" strike="noStrike"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25</a:t>
            </a:fld>
            <a:endParaRPr lang="en-CA"/>
          </a:p>
        </p:txBody>
      </p:sp>
    </p:spTree>
    <p:extLst>
      <p:ext uri="{BB962C8B-B14F-4D97-AF65-F5344CB8AC3E}">
        <p14:creationId xmlns:p14="http://schemas.microsoft.com/office/powerpoint/2010/main" val="37931256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The edges</a:t>
            </a:r>
            <a:r>
              <a:rPr lang="en-CA" sz="1200" b="0" i="0" u="none" strike="noStrike" kern="1200" baseline="0" dirty="0">
                <a:solidFill>
                  <a:schemeClr val="tx1"/>
                </a:solidFill>
                <a:effectLst/>
                <a:latin typeface="+mn-lt"/>
                <a:ea typeface="+mn-ea"/>
                <a:cs typeface="+mn-cs"/>
              </a:rPr>
              <a:t> in the action graph encodes the transition probability between all actions.</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(CLICK)  Thus, our action graph is a complete graph and each edge is bi-directional. </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(CLICK) To compute the probability, we use a heuristic that </a:t>
            </a:r>
            <a:r>
              <a:rPr lang="en-CA" dirty="0"/>
              <a:t>adjacent actions are more like to share common objects. </a:t>
            </a:r>
          </a:p>
          <a:p>
            <a:pPr marL="0" marR="0" lvl="0" indent="0" algn="l" defTabSz="914400" rtl="0" eaLnBrk="1" fontAlgn="base" latinLnBrk="0" hangingPunct="1">
              <a:lnSpc>
                <a:spcPct val="100000"/>
              </a:lnSpc>
              <a:spcBef>
                <a:spcPts val="0"/>
              </a:spcBef>
              <a:spcAft>
                <a:spcPts val="0"/>
              </a:spcAft>
              <a:buClrTx/>
              <a:buSzTx/>
              <a:buFontTx/>
              <a:buNone/>
              <a:tabLst/>
              <a:defRPr/>
            </a:pPr>
            <a:r>
              <a:rPr lang="en-CA" dirty="0"/>
              <a:t>So we use</a:t>
            </a:r>
            <a:r>
              <a:rPr lang="en-CA" baseline="0" dirty="0"/>
              <a:t> the co-occurrence of objects in two actions to calculate the edge weights.</a:t>
            </a:r>
            <a:r>
              <a:rPr lang="en-CA" dirty="0"/>
              <a:t> </a:t>
            </a:r>
            <a:endParaRPr lang="en-CA" sz="1200" b="0" i="0" u="none" strike="noStrike"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26</a:t>
            </a:fld>
            <a:endParaRPr lang="en-CA"/>
          </a:p>
        </p:txBody>
      </p:sp>
    </p:spTree>
    <p:extLst>
      <p:ext uri="{BB962C8B-B14F-4D97-AF65-F5344CB8AC3E}">
        <p14:creationId xmlns:p14="http://schemas.microsoft.com/office/powerpoint/2010/main" val="1089423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For example, between the actions use computer on table and use laptop on table, </a:t>
            </a:r>
            <a:r>
              <a:rPr lang="en-CA" sz="1200" b="0" i="0" u="none" strike="noStrike" kern="1200" baseline="0" dirty="0">
                <a:solidFill>
                  <a:schemeClr val="tx1"/>
                </a:solidFill>
                <a:effectLst/>
                <a:latin typeface="+mn-lt"/>
                <a:ea typeface="+mn-ea"/>
                <a:cs typeface="+mn-cs"/>
              </a:rPr>
              <a:t>(CLICK) </a:t>
            </a:r>
            <a:r>
              <a:rPr lang="en-CA" sz="1200" b="0" i="0" u="none" strike="noStrike" kern="1200" dirty="0">
                <a:solidFill>
                  <a:schemeClr val="tx1"/>
                </a:solidFill>
                <a:effectLst/>
                <a:latin typeface="+mn-lt"/>
                <a:ea typeface="+mn-ea"/>
                <a:cs typeface="+mn-cs"/>
              </a:rPr>
              <a:t>they</a:t>
            </a:r>
            <a:r>
              <a:rPr lang="en-CA" sz="1200" b="0" i="0" u="none" strike="noStrike" kern="1200" baseline="0" dirty="0">
                <a:solidFill>
                  <a:schemeClr val="tx1"/>
                </a:solidFill>
                <a:effectLst/>
                <a:latin typeface="+mn-lt"/>
                <a:ea typeface="+mn-ea"/>
                <a:cs typeface="+mn-cs"/>
              </a:rPr>
              <a:t> share a lot of common objects like table, chair and mouse, (CLICK) thus they get a relatively high probability; (CLICK) for actions use laptop on table and use laptop on bed, (CLICK) the shared object is only a laptop, and (CLICK) the probability value is medium,</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(CLICK) Between use laptop on bed and eat dinner on table, since they almost share no common objects, (CLICK) so they get the lowest probability</a:t>
            </a:r>
            <a:endParaRPr lang="en-CA" sz="1200" b="0" i="0" u="none" strike="noStrike"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27</a:t>
            </a:fld>
            <a:endParaRPr lang="en-CA"/>
          </a:p>
        </p:txBody>
      </p:sp>
    </p:spTree>
    <p:extLst>
      <p:ext uri="{BB962C8B-B14F-4D97-AF65-F5344CB8AC3E}">
        <p14:creationId xmlns:p14="http://schemas.microsoft.com/office/powerpoint/2010/main" val="16532365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a:t>
            </a:r>
            <a:r>
              <a:rPr lang="en-CA" baseline="0" dirty="0"/>
              <a:t> building the action graph, we finish the learning stage. And let’s see how we apply the learned actions in the synthesis stage.</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28</a:t>
            </a:fld>
            <a:endParaRPr lang="en-CA"/>
          </a:p>
        </p:txBody>
      </p:sp>
    </p:spTree>
    <p:extLst>
      <p:ext uri="{BB962C8B-B14F-4D97-AF65-F5344CB8AC3E}">
        <p14:creationId xmlns:p14="http://schemas.microsoft.com/office/powerpoint/2010/main" val="16233610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CA" sz="1200" b="0" i="0" u="none" strike="noStrike" kern="1200" dirty="0">
                <a:solidFill>
                  <a:schemeClr val="tx1"/>
                </a:solidFill>
                <a:effectLst/>
                <a:latin typeface="+mn-lt"/>
                <a:ea typeface="+mn-ea"/>
                <a:cs typeface="+mn-cs"/>
              </a:rPr>
              <a:t>Our input</a:t>
            </a:r>
            <a:r>
              <a:rPr lang="en-CA" sz="1200" b="0" i="0" u="none" strike="noStrike" kern="1200" baseline="0" dirty="0">
                <a:solidFill>
                  <a:schemeClr val="tx1"/>
                </a:solidFill>
                <a:effectLst/>
                <a:latin typeface="+mn-lt"/>
                <a:ea typeface="+mn-ea"/>
                <a:cs typeface="+mn-cs"/>
              </a:rPr>
              <a:t> is an initial scene with some key furniture. (CLICK) </a:t>
            </a:r>
            <a:endParaRPr lang="en-CA" sz="1200" b="0" i="0" u="none" strike="noStrike"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29</a:t>
            </a:fld>
            <a:endParaRPr lang="en-CA"/>
          </a:p>
        </p:txBody>
      </p:sp>
    </p:spTree>
    <p:extLst>
      <p:ext uri="{BB962C8B-B14F-4D97-AF65-F5344CB8AC3E}">
        <p14:creationId xmlns:p14="http://schemas.microsoft.com/office/powerpoint/2010/main" val="4253426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Currently, there</a:t>
            </a:r>
            <a:r>
              <a:rPr lang="en-CA" sz="1200" b="0" i="0" u="none" strike="noStrike" kern="1200" baseline="0" dirty="0">
                <a:solidFill>
                  <a:schemeClr val="tx1"/>
                </a:solidFill>
                <a:effectLst/>
                <a:latin typeface="+mn-lt"/>
                <a:ea typeface="+mn-ea"/>
                <a:cs typeface="+mn-cs"/>
              </a:rPr>
              <a:t> are large scene databases online.</a:t>
            </a:r>
          </a:p>
          <a:p>
            <a:r>
              <a:rPr lang="en-CA" sz="1200" b="0" i="0" u="none" strike="noStrike" kern="1200" baseline="0" dirty="0">
                <a:solidFill>
                  <a:schemeClr val="tx1"/>
                </a:solidFill>
                <a:effectLst/>
                <a:latin typeface="+mn-lt"/>
                <a:ea typeface="+mn-ea"/>
                <a:cs typeface="+mn-cs"/>
              </a:rPr>
              <a:t>(CLICK) However, when we look at these scenes in detail, most of them are quite clean, since they are mainly created for interior design</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3</a:t>
            </a:fld>
            <a:endParaRPr lang="en-CA"/>
          </a:p>
        </p:txBody>
      </p:sp>
    </p:spTree>
    <p:extLst>
      <p:ext uri="{BB962C8B-B14F-4D97-AF65-F5344CB8AC3E}">
        <p14:creationId xmlns:p14="http://schemas.microsoft.com/office/powerpoint/2010/main" val="33685146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CA" sz="1200" b="0" i="0" u="none" strike="noStrike" kern="1200" dirty="0">
                <a:solidFill>
                  <a:schemeClr val="tx1"/>
                </a:solidFill>
                <a:effectLst/>
                <a:latin typeface="+mn-lt"/>
                <a:ea typeface="+mn-ea"/>
                <a:cs typeface="+mn-cs"/>
              </a:rPr>
              <a:t>We first adapt the learned</a:t>
            </a:r>
            <a:r>
              <a:rPr lang="en-CA" sz="1200" b="0" i="0" u="none" strike="noStrike" kern="1200" baseline="0" dirty="0">
                <a:solidFill>
                  <a:schemeClr val="tx1"/>
                </a:solidFill>
                <a:effectLst/>
                <a:latin typeface="+mn-lt"/>
                <a:ea typeface="+mn-ea"/>
                <a:cs typeface="+mn-cs"/>
              </a:rPr>
              <a:t> action graph w.r.t to the initial scene. </a:t>
            </a:r>
          </a:p>
          <a:p>
            <a:pPr rtl="0" fontAlgn="base"/>
            <a:r>
              <a:rPr lang="en-CA" sz="1200" b="0" i="0" u="none" strike="noStrike" kern="1200" baseline="0" dirty="0">
                <a:solidFill>
                  <a:schemeClr val="tx1"/>
                </a:solidFill>
                <a:effectLst/>
                <a:latin typeface="+mn-lt"/>
                <a:ea typeface="+mn-ea"/>
                <a:cs typeface="+mn-cs"/>
              </a:rPr>
              <a:t>(CLICK) Some action nodes and edges are disabled since the related key furniture is missing, .</a:t>
            </a:r>
            <a:r>
              <a:rPr lang="en-CA" sz="1200" b="0" i="0" u="none" strike="noStrike" kern="1200" baseline="0" dirty="0" err="1">
                <a:solidFill>
                  <a:schemeClr val="tx1"/>
                </a:solidFill>
                <a:effectLst/>
                <a:latin typeface="+mn-lt"/>
                <a:ea typeface="+mn-ea"/>
                <a:cs typeface="+mn-cs"/>
              </a:rPr>
              <a:t>e.g</a:t>
            </a:r>
            <a:r>
              <a:rPr lang="en-CA" sz="1200" b="0" i="0" u="none" strike="noStrike" kern="1200" baseline="0" dirty="0">
                <a:solidFill>
                  <a:schemeClr val="tx1"/>
                </a:solidFill>
                <a:effectLst/>
                <a:latin typeface="+mn-lt"/>
                <a:ea typeface="+mn-ea"/>
                <a:cs typeface="+mn-cs"/>
              </a:rPr>
              <a:t> node use laptop is disabled since there is no bed in this scene</a:t>
            </a:r>
            <a:endParaRPr lang="en-CA" sz="1200" b="0" i="0" u="none" strike="noStrike"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30</a:t>
            </a:fld>
            <a:endParaRPr lang="en-CA"/>
          </a:p>
        </p:txBody>
      </p:sp>
    </p:spTree>
    <p:extLst>
      <p:ext uri="{BB962C8B-B14F-4D97-AF65-F5344CB8AC3E}">
        <p14:creationId xmlns:p14="http://schemas.microsoft.com/office/powerpoint/2010/main" val="478665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From the adapted</a:t>
            </a:r>
            <a:r>
              <a:rPr lang="en-CA" baseline="0" dirty="0"/>
              <a:t> action graph, we need to sample an action sequence.</a:t>
            </a:r>
          </a:p>
          <a:p>
            <a:r>
              <a:rPr lang="en-CA" sz="1200" b="0" i="0" u="none" strike="noStrike" kern="1200" baseline="0" dirty="0">
                <a:solidFill>
                  <a:schemeClr val="tx1"/>
                </a:solidFill>
                <a:effectLst/>
                <a:latin typeface="+mn-lt"/>
                <a:ea typeface="+mn-ea"/>
                <a:cs typeface="+mn-cs"/>
              </a:rPr>
              <a:t>(CLICK) </a:t>
            </a:r>
            <a:r>
              <a:rPr lang="en-CA" baseline="0" dirty="0"/>
              <a:t>We assume an action sequence forms a Markov chain. And we take the memoryless property of the Markov chain, only predicting next action based on current action.</a:t>
            </a:r>
          </a:p>
          <a:p>
            <a:r>
              <a:rPr lang="en-CA" sz="1200" b="0" i="0" u="none" strike="noStrike" kern="1200" baseline="0" dirty="0">
                <a:solidFill>
                  <a:schemeClr val="tx1"/>
                </a:solidFill>
                <a:effectLst/>
                <a:latin typeface="+mn-lt"/>
                <a:ea typeface="+mn-ea"/>
                <a:cs typeface="+mn-cs"/>
              </a:rPr>
              <a:t>(CLICK) </a:t>
            </a:r>
            <a:r>
              <a:rPr lang="en-CA" baseline="0" dirty="0"/>
              <a:t>This is a sequence sampled from the action graph.</a:t>
            </a:r>
          </a:p>
        </p:txBody>
      </p:sp>
      <p:sp>
        <p:nvSpPr>
          <p:cNvPr id="4" name="Slide Number Placeholder 3"/>
          <p:cNvSpPr>
            <a:spLocks noGrp="1"/>
          </p:cNvSpPr>
          <p:nvPr>
            <p:ph type="sldNum" sz="quarter" idx="10"/>
          </p:nvPr>
        </p:nvSpPr>
        <p:spPr/>
        <p:txBody>
          <a:bodyPr/>
          <a:lstStyle/>
          <a:p>
            <a:fld id="{4AD2039E-D40F-4225-BC99-CD6B281716C1}" type="slidenum">
              <a:rPr lang="en-CA" smtClean="0"/>
              <a:t>31</a:t>
            </a:fld>
            <a:endParaRPr lang="en-CA"/>
          </a:p>
        </p:txBody>
      </p:sp>
    </p:spTree>
    <p:extLst>
      <p:ext uri="{BB962C8B-B14F-4D97-AF65-F5344CB8AC3E}">
        <p14:creationId xmlns:p14="http://schemas.microsoft.com/office/powerpoint/2010/main" val="3795158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achieve the scene evolution,</a:t>
            </a:r>
            <a:r>
              <a:rPr lang="en-US" baseline="0" dirty="0"/>
              <a:t> we need to apply the actions to </a:t>
            </a:r>
            <a:r>
              <a:rPr lang="en-CA" sz="1200" b="0" i="0" u="none" strike="noStrike" kern="1200" baseline="0" dirty="0">
                <a:solidFill>
                  <a:schemeClr val="tx1"/>
                </a:solidFill>
                <a:effectLst/>
                <a:latin typeface="+mn-lt"/>
                <a:ea typeface="+mn-ea"/>
                <a:cs typeface="+mn-cs"/>
              </a:rPr>
              <a:t>(CLICK) </a:t>
            </a:r>
            <a:r>
              <a:rPr lang="en-US" baseline="0" dirty="0"/>
              <a:t>the 3D environment. </a:t>
            </a:r>
          </a:p>
          <a:p>
            <a:r>
              <a:rPr lang="en-US" baseline="0" dirty="0"/>
              <a:t>The first step to apply an action is pose fitting. </a:t>
            </a:r>
            <a:r>
              <a:rPr lang="en-CA" sz="1200" b="0" i="0" u="none" strike="noStrike" kern="1200" baseline="0" dirty="0">
                <a:solidFill>
                  <a:schemeClr val="tx1"/>
                </a:solidFill>
                <a:effectLst/>
                <a:latin typeface="+mn-lt"/>
                <a:ea typeface="+mn-ea"/>
                <a:cs typeface="+mn-cs"/>
              </a:rPr>
              <a:t>(CLICK) </a:t>
            </a:r>
          </a:p>
          <a:p>
            <a:r>
              <a:rPr lang="en-US" baseline="0" dirty="0"/>
              <a:t>For example, we fit the sitting pose</a:t>
            </a:r>
          </a:p>
          <a:p>
            <a:r>
              <a:rPr lang="en-CA" sz="1200" b="0" i="0" u="none" strike="noStrike" kern="1200" baseline="0" dirty="0">
                <a:solidFill>
                  <a:schemeClr val="tx1"/>
                </a:solidFill>
                <a:effectLst/>
                <a:latin typeface="+mn-lt"/>
                <a:ea typeface="+mn-ea"/>
                <a:cs typeface="+mn-cs"/>
              </a:rPr>
              <a:t>(CLICK)</a:t>
            </a:r>
            <a:r>
              <a:rPr lang="en-US" baseline="0" dirty="0"/>
              <a:t> for action use computer on a given desk.</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32</a:t>
            </a:fld>
            <a:endParaRPr lang="en-CA"/>
          </a:p>
        </p:txBody>
      </p:sp>
    </p:spTree>
    <p:extLst>
      <p:ext uri="{BB962C8B-B14F-4D97-AF65-F5344CB8AC3E}">
        <p14:creationId xmlns:p14="http://schemas.microsoft.com/office/powerpoint/2010/main" val="732812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we apply object insertion to add related objects based on their Occurrence model C and Spatial</a:t>
            </a:r>
            <a:r>
              <a:rPr lang="en-US" baseline="0" dirty="0"/>
              <a:t> distribution model D </a:t>
            </a:r>
            <a:r>
              <a:rPr lang="en-CA" sz="1200" b="0" i="0" u="none" strike="noStrike" kern="1200" baseline="0" dirty="0">
                <a:solidFill>
                  <a:schemeClr val="tx1"/>
                </a:solidFill>
                <a:effectLst/>
                <a:latin typeface="+mn-lt"/>
                <a:ea typeface="+mn-ea"/>
                <a:cs typeface="+mn-cs"/>
              </a:rPr>
              <a:t>(CLICK) </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33</a:t>
            </a:fld>
            <a:endParaRPr lang="en-CA"/>
          </a:p>
        </p:txBody>
      </p:sp>
    </p:spTree>
    <p:extLst>
      <p:ext uri="{BB962C8B-B14F-4D97-AF65-F5344CB8AC3E}">
        <p14:creationId xmlns:p14="http://schemas.microsoft.com/office/powerpoint/2010/main" val="3589764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alter the current scene, we also allow object relocation</a:t>
            </a:r>
          </a:p>
          <a:p>
            <a:r>
              <a:rPr lang="en-CA" sz="1200" b="0" i="0" u="none" strike="noStrike" kern="1200" baseline="0" dirty="0">
                <a:solidFill>
                  <a:schemeClr val="tx1"/>
                </a:solidFill>
                <a:effectLst/>
                <a:latin typeface="+mn-lt"/>
                <a:ea typeface="+mn-ea"/>
                <a:cs typeface="+mn-cs"/>
              </a:rPr>
              <a:t>(CLICK) </a:t>
            </a:r>
            <a:r>
              <a:rPr lang="en-US" baseline="0" dirty="0"/>
              <a:t>due to the variation of the same action, for example, use computer in different locations</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34</a:t>
            </a:fld>
            <a:endParaRPr lang="en-CA"/>
          </a:p>
        </p:txBody>
      </p:sp>
    </p:spTree>
    <p:extLst>
      <p:ext uri="{BB962C8B-B14F-4D97-AF65-F5344CB8AC3E}">
        <p14:creationId xmlns:p14="http://schemas.microsoft.com/office/powerpoint/2010/main" val="39167833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Relocation can also be caused by the transition of different actions, like from use computer to use laptop on desk</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35</a:t>
            </a:fld>
            <a:endParaRPr lang="en-CA"/>
          </a:p>
        </p:txBody>
      </p:sp>
    </p:spTree>
    <p:extLst>
      <p:ext uri="{BB962C8B-B14F-4D97-AF65-F5344CB8AC3E}">
        <p14:creationId xmlns:p14="http://schemas.microsoft.com/office/powerpoint/2010/main" val="36411316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now, given an input</a:t>
            </a:r>
            <a:r>
              <a:rPr lang="en-US" baseline="0" dirty="0"/>
              <a:t> scene and a sampled action sequence, </a:t>
            </a:r>
          </a:p>
          <a:p>
            <a:r>
              <a:rPr lang="en-CA" sz="1200" b="0" i="0" u="none" strike="noStrike" kern="1200" baseline="0" dirty="0">
                <a:solidFill>
                  <a:schemeClr val="tx1"/>
                </a:solidFill>
                <a:effectLst/>
                <a:latin typeface="+mn-lt"/>
                <a:ea typeface="+mn-ea"/>
                <a:cs typeface="+mn-cs"/>
              </a:rPr>
              <a:t>(CLICK) </a:t>
            </a:r>
            <a:r>
              <a:rPr lang="en-US" baseline="0" dirty="0"/>
              <a:t>our action-driven scene evolution will progressively inserting or relocating objects and produce a continuous sequence of realistic scenes. </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36</a:t>
            </a:fld>
            <a:endParaRPr lang="en-CA"/>
          </a:p>
        </p:txBody>
      </p:sp>
    </p:spTree>
    <p:extLst>
      <p:ext uri="{BB962C8B-B14F-4D97-AF65-F5344CB8AC3E}">
        <p14:creationId xmlns:p14="http://schemas.microsoft.com/office/powerpoint/2010/main" val="8325586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another </a:t>
            </a:r>
            <a:r>
              <a:rPr lang="en-CA" sz="1200" b="0" i="0" u="none" strike="noStrike" kern="1200" baseline="0" dirty="0">
                <a:solidFill>
                  <a:schemeClr val="tx1"/>
                </a:solidFill>
                <a:effectLst/>
                <a:latin typeface="+mn-lt"/>
                <a:ea typeface="+mn-ea"/>
                <a:cs typeface="+mn-cs"/>
              </a:rPr>
              <a:t>(CLICK) </a:t>
            </a:r>
            <a:r>
              <a:rPr lang="en-US" dirty="0"/>
              <a:t>evolution</a:t>
            </a:r>
            <a:r>
              <a:rPr lang="en-US" baseline="0" dirty="0"/>
              <a:t> result. Please note our method can (CLICK) insert large objects like </a:t>
            </a:r>
            <a:r>
              <a:rPr lang="en-US" baseline="0" dirty="0" err="1"/>
              <a:t>tv</a:t>
            </a:r>
            <a:r>
              <a:rPr lang="en-US" baseline="0" dirty="0"/>
              <a:t> stand due to its co-occurrence with TV in the action of watching </a:t>
            </a:r>
            <a:r>
              <a:rPr lang="en-US" baseline="0" dirty="0" err="1"/>
              <a:t>tv</a:t>
            </a:r>
            <a:r>
              <a:rPr lang="en-US" baseline="0" dirty="0"/>
              <a:t>.</a:t>
            </a:r>
          </a:p>
          <a:p>
            <a:r>
              <a:rPr lang="en-US" baseline="0" dirty="0"/>
              <a:t>(CLICK) We can also produce long-distance object movement, for example book is moved from sofa to bed due to different reading locations.</a:t>
            </a:r>
          </a:p>
        </p:txBody>
      </p:sp>
      <p:sp>
        <p:nvSpPr>
          <p:cNvPr id="4" name="Slide Number Placeholder 3"/>
          <p:cNvSpPr>
            <a:spLocks noGrp="1"/>
          </p:cNvSpPr>
          <p:nvPr>
            <p:ph type="sldNum" sz="quarter" idx="10"/>
          </p:nvPr>
        </p:nvSpPr>
        <p:spPr/>
        <p:txBody>
          <a:bodyPr/>
          <a:lstStyle/>
          <a:p>
            <a:fld id="{4AD2039E-D40F-4225-BC99-CD6B281716C1}" type="slidenum">
              <a:rPr lang="en-CA" smtClean="0"/>
              <a:t>37</a:t>
            </a:fld>
            <a:endParaRPr lang="en-CA"/>
          </a:p>
        </p:txBody>
      </p:sp>
    </p:spTree>
    <p:extLst>
      <p:ext uri="{BB962C8B-B14F-4D97-AF65-F5344CB8AC3E}">
        <p14:creationId xmlns:p14="http://schemas.microsoft.com/office/powerpoint/2010/main" val="27917556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another evolution result of a long action sequence. Please note the various arrangements caused</a:t>
            </a:r>
            <a:r>
              <a:rPr lang="en-US" baseline="0" dirty="0"/>
              <a:t> by different order of applying actions (CLICK), e.g. different orders of action use laptop and use computer on the two right desktops.</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38</a:t>
            </a:fld>
            <a:endParaRPr lang="en-CA"/>
          </a:p>
        </p:txBody>
      </p:sp>
    </p:spTree>
    <p:extLst>
      <p:ext uri="{BB962C8B-B14F-4D97-AF65-F5344CB8AC3E}">
        <p14:creationId xmlns:p14="http://schemas.microsoft.com/office/powerpoint/2010/main" val="848987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CA" sz="1200" b="0" i="0" u="none" strike="noStrike" kern="1200" dirty="0">
                <a:solidFill>
                  <a:schemeClr val="tx1"/>
                </a:solidFill>
                <a:effectLst/>
                <a:latin typeface="+mn-lt"/>
                <a:ea typeface="+mn-ea"/>
                <a:cs typeface="+mn-cs"/>
              </a:rPr>
              <a:t>Here is some</a:t>
            </a:r>
            <a:r>
              <a:rPr lang="en-CA" sz="1200" b="0" i="0" u="none" strike="noStrike" kern="1200" baseline="0" dirty="0">
                <a:solidFill>
                  <a:schemeClr val="tx1"/>
                </a:solidFill>
                <a:effectLst/>
                <a:latin typeface="+mn-lt"/>
                <a:ea typeface="+mn-ea"/>
                <a:cs typeface="+mn-cs"/>
              </a:rPr>
              <a:t> statistics about our dataset. </a:t>
            </a:r>
          </a:p>
          <a:p>
            <a:pPr rtl="0" fontAlgn="base"/>
            <a:r>
              <a:rPr lang="en-CA" sz="1200" b="0" i="0" u="none" strike="noStrike" kern="1200" baseline="0" dirty="0">
                <a:solidFill>
                  <a:schemeClr val="tx1"/>
                </a:solidFill>
                <a:effectLst/>
                <a:latin typeface="+mn-lt"/>
                <a:ea typeface="+mn-ea"/>
                <a:cs typeface="+mn-cs"/>
              </a:rPr>
              <a:t>(CLICK) Most of our photos are from COCO, while we also add a set of photos from the web to enrich the dataset.</a:t>
            </a:r>
          </a:p>
          <a:p>
            <a:pPr rtl="0" fontAlgn="base"/>
            <a:r>
              <a:rPr lang="en-CA" sz="1200" b="0" i="0" u="none" strike="noStrike" kern="1200" baseline="0" dirty="0">
                <a:solidFill>
                  <a:schemeClr val="tx1"/>
                </a:solidFill>
                <a:effectLst/>
                <a:latin typeface="+mn-lt"/>
                <a:ea typeface="+mn-ea"/>
                <a:cs typeface="+mn-cs"/>
              </a:rPr>
              <a:t>In total, there are 1216 annotated photos </a:t>
            </a:r>
          </a:p>
          <a:p>
            <a:pPr rtl="0" fontAlgn="base"/>
            <a:r>
              <a:rPr lang="en-CA" sz="1200" b="0" i="0" u="none" strike="noStrike" kern="1200" baseline="0" dirty="0">
                <a:solidFill>
                  <a:schemeClr val="tx1"/>
                </a:solidFill>
                <a:effectLst/>
                <a:latin typeface="+mn-lt"/>
                <a:ea typeface="+mn-ea"/>
                <a:cs typeface="+mn-cs"/>
              </a:rPr>
              <a:t>(CLICK) and they cover 8 daily action types shown as below.</a:t>
            </a:r>
            <a:endParaRPr lang="en-CA" sz="1200" b="0" i="0" u="none" strike="noStrike"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39</a:t>
            </a:fld>
            <a:endParaRPr lang="en-CA"/>
          </a:p>
        </p:txBody>
      </p:sp>
    </p:spTree>
    <p:extLst>
      <p:ext uri="{BB962C8B-B14F-4D97-AF65-F5344CB8AC3E}">
        <p14:creationId xmlns:p14="http://schemas.microsoft.com/office/powerpoint/2010/main" val="4081802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Instead, let’s look at the real</a:t>
            </a:r>
            <a:r>
              <a:rPr lang="en-CA" sz="1200" b="0" i="0" u="none" strike="noStrike" kern="1200" baseline="0" dirty="0">
                <a:solidFill>
                  <a:schemeClr val="tx1"/>
                </a:solidFill>
                <a:effectLst/>
                <a:latin typeface="+mn-lt"/>
                <a:ea typeface="+mn-ea"/>
                <a:cs typeface="+mn-cs"/>
              </a:rPr>
              <a:t> world scenes we are living in. For example, this scene is quite messy in terms of object categories and their arrangements. </a:t>
            </a:r>
            <a:endParaRPr lang="en-CA" sz="1200" b="0" i="0" u="none" strike="noStrike" kern="1200" dirty="0">
              <a:solidFill>
                <a:schemeClr val="tx1"/>
              </a:solidFill>
              <a:effectLst/>
              <a:latin typeface="+mn-lt"/>
              <a:ea typeface="+mn-ea"/>
              <a:cs typeface="+mn-cs"/>
            </a:endParaRPr>
          </a:p>
          <a:p>
            <a:r>
              <a:rPr lang="en-CA" sz="1200" b="0" i="0" u="none" strike="noStrike" kern="1200" baseline="0" dirty="0">
                <a:solidFill>
                  <a:schemeClr val="tx1"/>
                </a:solidFill>
                <a:effectLst/>
                <a:latin typeface="+mn-lt"/>
                <a:ea typeface="+mn-ea"/>
                <a:cs typeface="+mn-cs"/>
              </a:rPr>
              <a:t>(CLICK) </a:t>
            </a:r>
            <a:r>
              <a:rPr lang="en-CA" sz="1200" b="0" i="0" u="none" strike="noStrike" kern="1200" dirty="0">
                <a:solidFill>
                  <a:schemeClr val="tx1"/>
                </a:solidFill>
                <a:effectLst/>
                <a:latin typeface="+mn-lt"/>
                <a:ea typeface="+mn-ea"/>
                <a:cs typeface="+mn-cs"/>
              </a:rPr>
              <a:t>Actually, real life scenes</a:t>
            </a:r>
            <a:r>
              <a:rPr lang="en-CA" sz="1200" b="0" i="0" u="none" strike="noStrike" kern="1200" baseline="0" dirty="0">
                <a:solidFill>
                  <a:schemeClr val="tx1"/>
                </a:solidFill>
                <a:effectLst/>
                <a:latin typeface="+mn-lt"/>
                <a:ea typeface="+mn-ea"/>
                <a:cs typeface="+mn-cs"/>
              </a:rPr>
              <a:t> like this one</a:t>
            </a:r>
            <a:r>
              <a:rPr lang="en-CA" sz="1200" b="0" i="0" u="none" strike="noStrike" kern="1200" dirty="0">
                <a:solidFill>
                  <a:schemeClr val="tx1"/>
                </a:solidFill>
                <a:effectLst/>
                <a:latin typeface="+mn-lt"/>
                <a:ea typeface="+mn-ea"/>
                <a:cs typeface="+mn-cs"/>
              </a:rPr>
              <a:t> keep evolving</a:t>
            </a:r>
            <a:r>
              <a:rPr lang="en-CA" sz="1200" b="0" i="0" u="none" strike="noStrike" kern="1200" baseline="0" dirty="0">
                <a:solidFill>
                  <a:schemeClr val="tx1"/>
                </a:solidFill>
                <a:effectLst/>
                <a:latin typeface="+mn-lt"/>
                <a:ea typeface="+mn-ea"/>
                <a:cs typeface="+mn-cs"/>
              </a:rPr>
              <a:t> because of daily human actions.</a:t>
            </a:r>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D2039E-D40F-4225-BC99-CD6B281716C1}" type="slidenum">
              <a:rPr lang="en-CA" smtClean="0"/>
              <a:t>4</a:t>
            </a:fld>
            <a:endParaRPr lang="en-CA"/>
          </a:p>
        </p:txBody>
      </p:sp>
    </p:spTree>
    <p:extLst>
      <p:ext uri="{BB962C8B-B14F-4D97-AF65-F5344CB8AC3E}">
        <p14:creationId xmlns:p14="http://schemas.microsoft.com/office/powerpoint/2010/main" val="13793503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CA" sz="1200" b="0" i="0" u="none" strike="noStrike" kern="1200" dirty="0">
                <a:solidFill>
                  <a:schemeClr val="tx1"/>
                </a:solidFill>
                <a:effectLst/>
                <a:latin typeface="+mn-lt"/>
                <a:ea typeface="+mn-ea"/>
                <a:cs typeface="+mn-cs"/>
              </a:rPr>
              <a:t>Here is the result for action node construction. 20</a:t>
            </a:r>
            <a:r>
              <a:rPr lang="en-CA" sz="1200" b="0" i="0" u="none" strike="noStrike" kern="1200" baseline="0" dirty="0">
                <a:solidFill>
                  <a:schemeClr val="tx1"/>
                </a:solidFill>
                <a:effectLst/>
                <a:latin typeface="+mn-lt"/>
                <a:ea typeface="+mn-ea"/>
                <a:cs typeface="+mn-cs"/>
              </a:rPr>
              <a:t> action nodes are extracted with 6 kinds of key furniture and 5 pose variations.</a:t>
            </a:r>
          </a:p>
          <a:p>
            <a:pPr rtl="0" fontAlgn="base"/>
            <a:r>
              <a:rPr lang="en-CA" sz="1200" b="0" i="0" u="none" strike="noStrike" kern="1200" baseline="0" dirty="0">
                <a:solidFill>
                  <a:schemeClr val="tx1"/>
                </a:solidFill>
                <a:effectLst/>
                <a:latin typeface="+mn-lt"/>
                <a:ea typeface="+mn-ea"/>
                <a:cs typeface="+mn-cs"/>
              </a:rPr>
              <a:t>(CLICK) This figure shows a sample of extracted action nodes with different action types, key furniture and human poses</a:t>
            </a:r>
            <a:endParaRPr lang="en-CA" sz="1200" b="0" i="0" u="none" strike="noStrike"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40</a:t>
            </a:fld>
            <a:endParaRPr lang="en-CA"/>
          </a:p>
        </p:txBody>
      </p:sp>
    </p:spTree>
    <p:extLst>
      <p:ext uri="{BB962C8B-B14F-4D97-AF65-F5344CB8AC3E}">
        <p14:creationId xmlns:p14="http://schemas.microsoft.com/office/powerpoint/2010/main" val="24097360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CA" sz="1200" b="0" i="0" u="none" strike="noStrike" kern="1200" dirty="0">
                <a:solidFill>
                  <a:schemeClr val="tx1"/>
                </a:solidFill>
                <a:effectLst/>
                <a:latin typeface="+mn-lt"/>
                <a:ea typeface="+mn-ea"/>
                <a:cs typeface="+mn-cs"/>
              </a:rPr>
              <a:t>To evaluate our scene</a:t>
            </a:r>
            <a:r>
              <a:rPr lang="en-CA" sz="1200" b="0" i="0" u="none" strike="noStrike" kern="1200" baseline="0" dirty="0">
                <a:solidFill>
                  <a:schemeClr val="tx1"/>
                </a:solidFill>
                <a:effectLst/>
                <a:latin typeface="+mn-lt"/>
                <a:ea typeface="+mn-ea"/>
                <a:cs typeface="+mn-cs"/>
              </a:rPr>
              <a:t> synthesis results, we perform several plausibility user studies.</a:t>
            </a:r>
          </a:p>
          <a:p>
            <a:r>
              <a:rPr lang="en-CA" sz="1200" b="0" i="0" u="none" strike="noStrike" kern="1200" baseline="0" dirty="0">
                <a:solidFill>
                  <a:schemeClr val="tx1"/>
                </a:solidFill>
                <a:effectLst/>
                <a:latin typeface="+mn-lt"/>
                <a:ea typeface="+mn-ea"/>
                <a:cs typeface="+mn-cs"/>
              </a:rPr>
              <a:t>(CLICK) </a:t>
            </a:r>
            <a:r>
              <a:rPr lang="en-CA" dirty="0"/>
              <a:t>We</a:t>
            </a:r>
            <a:r>
              <a:rPr lang="en-CA" baseline="0" dirty="0"/>
              <a:t> compare our generated scenes with results from a 3D artist, and three most related works.</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41</a:t>
            </a:fld>
            <a:endParaRPr lang="en-CA"/>
          </a:p>
        </p:txBody>
      </p:sp>
    </p:spTree>
    <p:extLst>
      <p:ext uri="{BB962C8B-B14F-4D97-AF65-F5344CB8AC3E}">
        <p14:creationId xmlns:p14="http://schemas.microsoft.com/office/powerpoint/2010/main" val="29602246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CA" sz="1200" b="0" i="0" u="none" strike="noStrike" kern="1200" baseline="0" dirty="0">
                <a:solidFill>
                  <a:schemeClr val="tx1"/>
                </a:solidFill>
                <a:effectLst/>
                <a:latin typeface="+mn-lt"/>
                <a:ea typeface="+mn-ea"/>
                <a:cs typeface="+mn-cs"/>
              </a:rPr>
              <a:t>(CLICK) Users are asked to rating the scenes with a score from 1 to 5 based on the plausibility for action and the overall naturalness of the result. </a:t>
            </a:r>
          </a:p>
          <a:p>
            <a:pPr rtl="0" fontAlgn="base"/>
            <a:r>
              <a:rPr lang="en-CA" sz="1200" b="0" i="0" u="none" strike="noStrike" kern="1200" baseline="0" dirty="0">
                <a:solidFill>
                  <a:schemeClr val="tx1"/>
                </a:solidFill>
                <a:effectLst/>
                <a:latin typeface="+mn-lt"/>
                <a:ea typeface="+mn-ea"/>
                <a:cs typeface="+mn-cs"/>
              </a:rPr>
              <a:t>(CLICK) Below is a screenshot of our user study interface. We evaluate results for individual action model, (CLICK) and also for scene evolution sequence </a:t>
            </a:r>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AD2039E-D40F-4225-BC99-CD6B281716C1}" type="slidenum">
              <a:rPr lang="en-CA" smtClean="0"/>
              <a:t>42</a:t>
            </a:fld>
            <a:endParaRPr lang="en-CA"/>
          </a:p>
        </p:txBody>
      </p:sp>
    </p:spTree>
    <p:extLst>
      <p:ext uri="{BB962C8B-B14F-4D97-AF65-F5344CB8AC3E}">
        <p14:creationId xmlns:p14="http://schemas.microsoft.com/office/powerpoint/2010/main" val="36600684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study of comparing to the artist, </a:t>
            </a:r>
            <a:r>
              <a:rPr lang="en-CA" sz="1200" b="0" i="0" u="none" strike="noStrike" kern="1200" baseline="0" dirty="0">
                <a:solidFill>
                  <a:schemeClr val="tx1"/>
                </a:solidFill>
                <a:effectLst/>
                <a:latin typeface="+mn-lt"/>
                <a:ea typeface="+mn-ea"/>
                <a:cs typeface="+mn-cs"/>
              </a:rPr>
              <a:t>(CLICK) </a:t>
            </a:r>
            <a:r>
              <a:rPr lang="en-US" dirty="0"/>
              <a:t>we collected</a:t>
            </a:r>
            <a:r>
              <a:rPr lang="en-US" baseline="0" dirty="0"/>
              <a:t> user ratings on results of 10 action nodes, and 9 scene evolution sequence.</a:t>
            </a:r>
          </a:p>
          <a:p>
            <a:r>
              <a:rPr lang="en-CA" sz="1200" b="0" i="0" u="none" strike="noStrike" kern="1200" baseline="0" dirty="0">
                <a:solidFill>
                  <a:schemeClr val="tx1"/>
                </a:solidFill>
                <a:effectLst/>
                <a:latin typeface="+mn-lt"/>
                <a:ea typeface="+mn-ea"/>
                <a:cs typeface="+mn-cs"/>
              </a:rPr>
              <a:t>(CLICK) </a:t>
            </a:r>
            <a:r>
              <a:rPr lang="en-US" baseline="0" dirty="0"/>
              <a:t>In both studies, our results is comparable</a:t>
            </a:r>
            <a:r>
              <a:rPr lang="en-CA" sz="1200" b="0" i="0" u="none" strike="noStrike" kern="1200" baseline="0" dirty="0">
                <a:solidFill>
                  <a:schemeClr val="tx1"/>
                </a:solidFill>
                <a:effectLst/>
                <a:latin typeface="+mn-lt"/>
                <a:ea typeface="+mn-ea"/>
                <a:cs typeface="+mn-cs"/>
              </a:rPr>
              <a:t> </a:t>
            </a:r>
            <a:r>
              <a:rPr lang="en-US" baseline="0" dirty="0"/>
              <a:t>to the artist’s results.</a:t>
            </a:r>
          </a:p>
          <a:p>
            <a:r>
              <a:rPr lang="en-US" baseline="0" dirty="0"/>
              <a:t>For the action nodes </a:t>
            </a:r>
            <a:r>
              <a:rPr lang="en-CA" sz="1200" b="0" i="0" u="none" strike="noStrike" kern="1200" baseline="0" dirty="0">
                <a:solidFill>
                  <a:schemeClr val="tx1"/>
                </a:solidFill>
                <a:effectLst/>
                <a:latin typeface="+mn-lt"/>
                <a:ea typeface="+mn-ea"/>
                <a:cs typeface="+mn-cs"/>
              </a:rPr>
              <a:t>(CLICK) </a:t>
            </a:r>
            <a:r>
              <a:rPr lang="en-US" baseline="0" dirty="0"/>
              <a:t>, some of our best results are even better than the artist’s average performance, showing our automatic synthesis method is able to generate high plausible scenes. </a:t>
            </a:r>
            <a:r>
              <a:rPr lang="en-CA" sz="1200" b="0" i="0" u="none" strike="noStrike" kern="1200" baseline="0" dirty="0">
                <a:solidFill>
                  <a:schemeClr val="tx1"/>
                </a:solidFill>
                <a:effectLst/>
                <a:latin typeface="+mn-lt"/>
                <a:ea typeface="+mn-ea"/>
                <a:cs typeface="+mn-cs"/>
              </a:rPr>
              <a:t>(CLICK) </a:t>
            </a:r>
            <a:r>
              <a:rPr lang="en-US" baseline="0" dirty="0"/>
              <a:t>In the sequence evaluation, artist’s results have a higher score in both situations. This might be because the object placements during action transitions designed by human are more natural.</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43</a:t>
            </a:fld>
            <a:endParaRPr lang="en-CA"/>
          </a:p>
        </p:txBody>
      </p:sp>
    </p:spTree>
    <p:extLst>
      <p:ext uri="{BB962C8B-B14F-4D97-AF65-F5344CB8AC3E}">
        <p14:creationId xmlns:p14="http://schemas.microsoft.com/office/powerpoint/2010/main" val="21363496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visual example of</a:t>
            </a:r>
            <a:r>
              <a:rPr lang="en-US" baseline="0" dirty="0"/>
              <a:t> comparison between artist’s result and ours. This is a two step sequence between read book on table and watch </a:t>
            </a:r>
            <a:r>
              <a:rPr lang="en-US" baseline="0" dirty="0" err="1"/>
              <a:t>tv</a:t>
            </a:r>
            <a:r>
              <a:rPr lang="en-US" baseline="0" dirty="0"/>
              <a:t> on sofa.</a:t>
            </a:r>
          </a:p>
          <a:p>
            <a:r>
              <a:rPr lang="en-US" baseline="0" dirty="0"/>
              <a:t>Please note the change of chair’s orientation</a:t>
            </a:r>
          </a:p>
          <a:p>
            <a:r>
              <a:rPr lang="en-US" baseline="0" dirty="0"/>
              <a:t>(CLICK) in artist’s result to see the human’s ability of considering subtle object movements between action transitions.</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44</a:t>
            </a:fld>
            <a:endParaRPr lang="en-CA"/>
          </a:p>
        </p:txBody>
      </p:sp>
    </p:spTree>
    <p:extLst>
      <p:ext uri="{BB962C8B-B14F-4D97-AF65-F5344CB8AC3E}">
        <p14:creationId xmlns:p14="http://schemas.microsoft.com/office/powerpoint/2010/main" val="19843866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comparison with previous works, since they are not designed for scene evolution, we evaluate </a:t>
            </a:r>
          </a:p>
          <a:p>
            <a:r>
              <a:rPr lang="en-CA" sz="1200" b="0" i="0" u="none" strike="noStrike" kern="1200" baseline="0" dirty="0">
                <a:solidFill>
                  <a:schemeClr val="tx1"/>
                </a:solidFill>
                <a:effectLst/>
                <a:latin typeface="+mn-lt"/>
                <a:ea typeface="+mn-ea"/>
                <a:cs typeface="+mn-cs"/>
              </a:rPr>
              <a:t>(CLICK) </a:t>
            </a:r>
            <a:r>
              <a:rPr lang="en-US" baseline="0" dirty="0"/>
              <a:t> the results on 3 common action nodes that are learned in all works. </a:t>
            </a:r>
          </a:p>
          <a:p>
            <a:r>
              <a:rPr lang="en-US" baseline="0" dirty="0"/>
              <a:t>Overall, our results achieve </a:t>
            </a:r>
            <a:r>
              <a:rPr lang="en-CA" sz="1200" b="0" i="0" u="none" strike="noStrike" kern="1200" baseline="0" dirty="0">
                <a:solidFill>
                  <a:schemeClr val="tx1"/>
                </a:solidFill>
                <a:effectLst/>
                <a:latin typeface="+mn-lt"/>
                <a:ea typeface="+mn-ea"/>
                <a:cs typeface="+mn-cs"/>
              </a:rPr>
              <a:t>(CLICK)</a:t>
            </a:r>
            <a:r>
              <a:rPr lang="en-US" baseline="0" dirty="0"/>
              <a:t> highest score for scene plausibility. </a:t>
            </a:r>
          </a:p>
          <a:p>
            <a:r>
              <a:rPr lang="en-US" baseline="0" dirty="0"/>
              <a:t>While the example-based method </a:t>
            </a:r>
            <a:r>
              <a:rPr lang="en-CA" sz="1200" b="0" i="0" u="none" strike="noStrike" kern="1200" baseline="0" dirty="0">
                <a:solidFill>
                  <a:schemeClr val="tx1"/>
                </a:solidFill>
                <a:effectLst/>
                <a:latin typeface="+mn-lt"/>
                <a:ea typeface="+mn-ea"/>
                <a:cs typeface="+mn-cs"/>
              </a:rPr>
              <a:t>(CLICK) </a:t>
            </a:r>
            <a:r>
              <a:rPr lang="en-US" baseline="0" dirty="0"/>
              <a:t>has a low score since it only generate scenes based on input examples and the results may violate plausibility for actions.</a:t>
            </a:r>
          </a:p>
          <a:p>
            <a:r>
              <a:rPr lang="en-US" baseline="0" dirty="0"/>
              <a:t> </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45</a:t>
            </a:fld>
            <a:endParaRPr lang="en-CA"/>
          </a:p>
        </p:txBody>
      </p:sp>
    </p:spTree>
    <p:extLst>
      <p:ext uri="{BB962C8B-B14F-4D97-AF65-F5344CB8AC3E}">
        <p14:creationId xmlns:p14="http://schemas.microsoft.com/office/powerpoint/2010/main" val="7026063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first limitation</a:t>
            </a:r>
            <a:r>
              <a:rPr lang="en-CA" baseline="0" dirty="0"/>
              <a:t> of our paper is the (CLICK) action types and variations we have learned are still limited.</a:t>
            </a:r>
          </a:p>
          <a:p>
            <a:r>
              <a:rPr lang="en-CA" baseline="0" dirty="0"/>
              <a:t>To create a truly messy scene like a kid’s room below(CLICK), we need to </a:t>
            </a:r>
          </a:p>
          <a:p>
            <a:r>
              <a:rPr lang="en-CA" baseline="0" dirty="0"/>
              <a:t>(CLICK) collect and learn more action data from online sources. </a:t>
            </a:r>
          </a:p>
          <a:p>
            <a:r>
              <a:rPr lang="en-CA" baseline="0" dirty="0"/>
              <a:t> </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46</a:t>
            </a:fld>
            <a:endParaRPr lang="en-CA"/>
          </a:p>
        </p:txBody>
      </p:sp>
    </p:spTree>
    <p:extLst>
      <p:ext uri="{BB962C8B-B14F-4D97-AF65-F5344CB8AC3E}">
        <p14:creationId xmlns:p14="http://schemas.microsoft.com/office/powerpoint/2010/main" val="21132349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o</a:t>
            </a:r>
            <a:r>
              <a:rPr lang="en-US" dirty="0"/>
              <a:t>ne limitation</a:t>
            </a:r>
            <a:r>
              <a:rPr lang="en-US" baseline="0" dirty="0"/>
              <a:t> for our method</a:t>
            </a:r>
          </a:p>
          <a:p>
            <a:r>
              <a:rPr lang="en-CA" sz="1200" b="0" i="0" u="none" strike="noStrike" kern="1200" baseline="0" dirty="0">
                <a:solidFill>
                  <a:schemeClr val="tx1"/>
                </a:solidFill>
                <a:effectLst/>
                <a:latin typeface="+mn-lt"/>
                <a:ea typeface="+mn-ea"/>
                <a:cs typeface="+mn-cs"/>
              </a:rPr>
              <a:t>(CLICK) </a:t>
            </a:r>
            <a:r>
              <a:rPr lang="en-US" baseline="0" dirty="0"/>
              <a:t> is the less than satisfactory 3D recovery from photos.  For example, given this photo, although the recovered pose </a:t>
            </a:r>
          </a:p>
          <a:p>
            <a:r>
              <a:rPr lang="en-CA" sz="1200" b="0" i="0" u="none" strike="noStrike" kern="1200" baseline="0" dirty="0">
                <a:solidFill>
                  <a:schemeClr val="tx1"/>
                </a:solidFill>
                <a:effectLst/>
                <a:latin typeface="+mn-lt"/>
                <a:ea typeface="+mn-ea"/>
                <a:cs typeface="+mn-cs"/>
              </a:rPr>
              <a:t>(CLICK) </a:t>
            </a:r>
            <a:r>
              <a:rPr lang="en-US" baseline="0" dirty="0"/>
              <a:t> is reasonable in 2D, </a:t>
            </a:r>
          </a:p>
          <a:p>
            <a:r>
              <a:rPr lang="en-CA" sz="1200" b="0" i="0" u="none" strike="noStrike" kern="1200" baseline="0" dirty="0">
                <a:solidFill>
                  <a:schemeClr val="tx1"/>
                </a:solidFill>
                <a:effectLst/>
                <a:latin typeface="+mn-lt"/>
                <a:ea typeface="+mn-ea"/>
                <a:cs typeface="+mn-cs"/>
              </a:rPr>
              <a:t>(CLICK) </a:t>
            </a:r>
            <a:r>
              <a:rPr lang="en-US" baseline="0" dirty="0"/>
              <a:t>when we look in 3D, the pose does not has the expected orientation. </a:t>
            </a:r>
          </a:p>
          <a:p>
            <a:r>
              <a:rPr lang="en-CA" sz="1200" b="0" i="0" u="none" strike="noStrike" kern="1200" baseline="0" dirty="0">
                <a:solidFill>
                  <a:schemeClr val="tx1"/>
                </a:solidFill>
                <a:effectLst/>
                <a:latin typeface="+mn-lt"/>
                <a:ea typeface="+mn-ea"/>
                <a:cs typeface="+mn-cs"/>
              </a:rPr>
              <a:t>(CLICK) </a:t>
            </a:r>
            <a:r>
              <a:rPr lang="en-US" baseline="0" dirty="0"/>
              <a:t>Therefore, the projected human-centric frame is less accurate to embed the object distributions.</a:t>
            </a:r>
          </a:p>
          <a:p>
            <a:r>
              <a:rPr lang="en-CA" sz="1200" b="0" i="0" u="none" strike="noStrike" kern="1200" baseline="0" dirty="0">
                <a:solidFill>
                  <a:schemeClr val="tx1"/>
                </a:solidFill>
                <a:effectLst/>
                <a:latin typeface="+mn-lt"/>
                <a:ea typeface="+mn-ea"/>
                <a:cs typeface="+mn-cs"/>
              </a:rPr>
              <a:t>(CLICK) </a:t>
            </a:r>
            <a:r>
              <a:rPr lang="en-US" baseline="0" dirty="0"/>
              <a:t>This issue could be addressed by deep learning based pose estimation method.</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47</a:t>
            </a:fld>
            <a:endParaRPr lang="en-CA"/>
          </a:p>
        </p:txBody>
      </p:sp>
    </p:spTree>
    <p:extLst>
      <p:ext uri="{BB962C8B-B14F-4D97-AF65-F5344CB8AC3E}">
        <p14:creationId xmlns:p14="http://schemas.microsoft.com/office/powerpoint/2010/main" val="14376724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limitation is the </a:t>
            </a:r>
          </a:p>
          <a:p>
            <a:r>
              <a:rPr lang="en-CA" sz="1200" b="0" i="0" u="none" strike="noStrike" kern="1200" baseline="0" dirty="0">
                <a:solidFill>
                  <a:schemeClr val="tx1"/>
                </a:solidFill>
                <a:effectLst/>
                <a:latin typeface="+mn-lt"/>
                <a:ea typeface="+mn-ea"/>
                <a:cs typeface="+mn-cs"/>
              </a:rPr>
              <a:t>(CLICK) </a:t>
            </a:r>
            <a:r>
              <a:rPr lang="en-US" dirty="0"/>
              <a:t>action transition</a:t>
            </a:r>
            <a:r>
              <a:rPr lang="en-US" baseline="0" dirty="0"/>
              <a:t> probability. Our current solution is based on the assumption for object co-occurrence between actions. </a:t>
            </a:r>
          </a:p>
          <a:p>
            <a:r>
              <a:rPr lang="en-CA" sz="1200" b="0" i="0" u="none" strike="noStrike" kern="1200" baseline="0" dirty="0">
                <a:solidFill>
                  <a:schemeClr val="tx1"/>
                </a:solidFill>
                <a:effectLst/>
                <a:latin typeface="+mn-lt"/>
                <a:ea typeface="+mn-ea"/>
                <a:cs typeface="+mn-cs"/>
              </a:rPr>
              <a:t>(CLICK) </a:t>
            </a:r>
            <a:r>
              <a:rPr lang="en-US" baseline="0" dirty="0"/>
              <a:t>A better way might be to learn how actions are transited from long-term video sequences</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48</a:t>
            </a:fld>
            <a:endParaRPr lang="en-CA"/>
          </a:p>
        </p:txBody>
      </p:sp>
    </p:spTree>
    <p:extLst>
      <p:ext uri="{BB962C8B-B14F-4D97-AF65-F5344CB8AC3E}">
        <p14:creationId xmlns:p14="http://schemas.microsoft.com/office/powerpoint/2010/main" val="8423748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works, </a:t>
            </a:r>
          </a:p>
          <a:p>
            <a:r>
              <a:rPr lang="en-CA" sz="1200" b="0" i="0" u="none" strike="noStrike" kern="1200" baseline="0" dirty="0">
                <a:solidFill>
                  <a:schemeClr val="tx1"/>
                </a:solidFill>
                <a:effectLst/>
                <a:latin typeface="+mn-lt"/>
                <a:ea typeface="+mn-ea"/>
                <a:cs typeface="+mn-cs"/>
              </a:rPr>
              <a:t>(CLICK) </a:t>
            </a:r>
            <a:r>
              <a:rPr lang="en-US" dirty="0"/>
              <a:t>one direction is to achieve progressive</a:t>
            </a:r>
            <a:r>
              <a:rPr lang="en-US" baseline="0" dirty="0"/>
              <a:t> scene evolution from text instructions.</a:t>
            </a:r>
          </a:p>
          <a:p>
            <a:r>
              <a:rPr lang="en-US" baseline="0" dirty="0"/>
              <a:t>(CLICK) Instead of generating just one interaction snapshot from text in the recent work of </a:t>
            </a:r>
            <a:r>
              <a:rPr lang="en-US" baseline="0" dirty="0" err="1"/>
              <a:t>PiGraph</a:t>
            </a:r>
            <a:r>
              <a:rPr lang="en-US" baseline="0" dirty="0"/>
              <a:t>, continuous text-driven scene evolution will be very promising.</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49</a:t>
            </a:fld>
            <a:endParaRPr lang="en-CA"/>
          </a:p>
        </p:txBody>
      </p:sp>
    </p:spTree>
    <p:extLst>
      <p:ext uri="{BB962C8B-B14F-4D97-AF65-F5344CB8AC3E}">
        <p14:creationId xmlns:p14="http://schemas.microsoft.com/office/powerpoint/2010/main" val="22953220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We take the idea of how scenes generated in real</a:t>
            </a:r>
            <a:r>
              <a:rPr lang="en-CA" baseline="0" dirty="0"/>
              <a:t> life, </a:t>
            </a:r>
          </a:p>
          <a:p>
            <a:r>
              <a:rPr lang="en-CA" sz="1200" b="0" i="0" u="none" strike="noStrike" kern="1200" baseline="0" dirty="0">
                <a:solidFill>
                  <a:schemeClr val="tx1"/>
                </a:solidFill>
                <a:effectLst/>
                <a:latin typeface="+mn-lt"/>
                <a:ea typeface="+mn-ea"/>
                <a:cs typeface="+mn-cs"/>
              </a:rPr>
              <a:t>(CLICK) </a:t>
            </a:r>
            <a:r>
              <a:rPr lang="en-CA" baseline="0" dirty="0"/>
              <a:t>and propose action-driven scene evolution for 3D indoor scene synthesis.</a:t>
            </a:r>
          </a:p>
          <a:p>
            <a:r>
              <a:rPr lang="en-CA" baseline="0" dirty="0"/>
              <a:t>Our method can enrich and alter the scene progressively, so we can produce a continuous scene evolution sequence.</a:t>
            </a:r>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5</a:t>
            </a:fld>
            <a:endParaRPr lang="en-CA"/>
          </a:p>
        </p:txBody>
      </p:sp>
    </p:spTree>
    <p:extLst>
      <p:ext uri="{BB962C8B-B14F-4D97-AF65-F5344CB8AC3E}">
        <p14:creationId xmlns:p14="http://schemas.microsoft.com/office/powerpoint/2010/main" val="39090289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CA" sz="1200" b="0" i="0" u="none" strike="noStrike" kern="1200" baseline="0" dirty="0">
                <a:solidFill>
                  <a:schemeClr val="tx1"/>
                </a:solidFill>
                <a:effectLst/>
                <a:latin typeface="+mn-lt"/>
                <a:ea typeface="+mn-ea"/>
                <a:cs typeface="+mn-cs"/>
              </a:rPr>
              <a:t>CLICK</a:t>
            </a:r>
            <a:r>
              <a:rPr lang="en-US" dirty="0"/>
              <a:t>) To summary,</a:t>
            </a:r>
            <a:r>
              <a:rPr lang="en-US" baseline="0" dirty="0"/>
              <a:t> we propose the action-driven scene evolution to generate continuous sequences of scenes,</a:t>
            </a:r>
          </a:p>
          <a:p>
            <a:r>
              <a:rPr lang="en-US" baseline="0" dirty="0"/>
              <a:t>(</a:t>
            </a:r>
            <a:r>
              <a:rPr lang="en-CA" sz="1200" b="0" i="0" u="none" strike="noStrike" kern="1200" baseline="0" dirty="0">
                <a:solidFill>
                  <a:schemeClr val="tx1"/>
                </a:solidFill>
                <a:effectLst/>
                <a:latin typeface="+mn-lt"/>
                <a:ea typeface="+mn-ea"/>
                <a:cs typeface="+mn-cs"/>
              </a:rPr>
              <a:t>CLICK</a:t>
            </a:r>
            <a:r>
              <a:rPr lang="en-US" baseline="0" dirty="0"/>
              <a:t>) Our action learning is from annotated photos and we recover spatial info based on the human pose</a:t>
            </a:r>
          </a:p>
          <a:p>
            <a:r>
              <a:rPr lang="en-US" baseline="0" dirty="0"/>
              <a:t>(</a:t>
            </a:r>
            <a:r>
              <a:rPr lang="en-CA" sz="1200" b="0" i="0" u="none" strike="noStrike" kern="1200" baseline="0" dirty="0">
                <a:solidFill>
                  <a:schemeClr val="tx1"/>
                </a:solidFill>
                <a:effectLst/>
                <a:latin typeface="+mn-lt"/>
                <a:ea typeface="+mn-ea"/>
                <a:cs typeface="+mn-cs"/>
              </a:rPr>
              <a:t>CLICK</a:t>
            </a:r>
            <a:r>
              <a:rPr lang="en-US" baseline="0"/>
              <a:t>) By </a:t>
            </a:r>
            <a:r>
              <a:rPr lang="en-US" baseline="0" dirty="0"/>
              <a:t>inserting new objects and relocating existing objects based on actions, we achieve progressive synthesis of realistic indoor scenes.</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50</a:t>
            </a:fld>
            <a:endParaRPr lang="en-CA"/>
          </a:p>
        </p:txBody>
      </p:sp>
    </p:spTree>
    <p:extLst>
      <p:ext uri="{BB962C8B-B14F-4D97-AF65-F5344CB8AC3E}">
        <p14:creationId xmlns:p14="http://schemas.microsoft.com/office/powerpoint/2010/main" val="21650398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thanks</a:t>
            </a:r>
            <a:r>
              <a:rPr lang="en-US" baseline="0" dirty="0"/>
              <a:t> to the reviewers, the authors from two related papers, and our research grants.</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51</a:t>
            </a:fld>
            <a:endParaRPr lang="en-CA"/>
          </a:p>
        </p:txBody>
      </p:sp>
    </p:spTree>
    <p:extLst>
      <p:ext uri="{BB962C8B-B14F-4D97-AF65-F5344CB8AC3E}">
        <p14:creationId xmlns:p14="http://schemas.microsoft.com/office/powerpoint/2010/main" val="37921505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a:t>
            </a:r>
            <a:r>
              <a:rPr lang="en-US" baseline="0" dirty="0"/>
              <a:t>s for your attention. Hope my talk is not as messy as this scene we have generated:)</a:t>
            </a:r>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52</a:t>
            </a:fld>
            <a:endParaRPr lang="en-CA"/>
          </a:p>
        </p:txBody>
      </p:sp>
    </p:spTree>
    <p:extLst>
      <p:ext uri="{BB962C8B-B14F-4D97-AF65-F5344CB8AC3E}">
        <p14:creationId xmlns:p14="http://schemas.microsoft.com/office/powerpoint/2010/main" val="12254059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CA" sz="1200" b="0" i="0" u="none" strike="noStrike" kern="1200" dirty="0">
                <a:solidFill>
                  <a:schemeClr val="tx1"/>
                </a:solidFill>
                <a:effectLst/>
                <a:latin typeface="+mn-lt"/>
                <a:ea typeface="+mn-ea"/>
                <a:cs typeface="+mn-cs"/>
              </a:rPr>
              <a:t>Before we continue to our pipeline, let’s first take a look</a:t>
            </a:r>
            <a:r>
              <a:rPr lang="en-CA" sz="1200" b="0" i="0" u="none" strike="noStrike" kern="1200" baseline="0" dirty="0">
                <a:solidFill>
                  <a:schemeClr val="tx1"/>
                </a:solidFill>
                <a:effectLst/>
                <a:latin typeface="+mn-lt"/>
                <a:ea typeface="+mn-ea"/>
                <a:cs typeface="+mn-cs"/>
              </a:rPr>
              <a:t> at some previous works</a:t>
            </a:r>
          </a:p>
          <a:p>
            <a:pPr rtl="0" fontAlgn="base"/>
            <a:r>
              <a:rPr lang="en-CA" sz="1200" b="0" i="0" u="none" strike="noStrike" kern="1200" baseline="0" dirty="0">
                <a:solidFill>
                  <a:schemeClr val="tx1"/>
                </a:solidFill>
                <a:effectLst/>
                <a:latin typeface="+mn-lt"/>
                <a:ea typeface="+mn-ea"/>
                <a:cs typeface="+mn-cs"/>
              </a:rPr>
              <a:t>(CLICK) For realistic scene modeling, Fisher et al. introduced example-based scene synthesis. Their results are quite complex, but they can only produce scenes of limited scale, and cannot generate a continuous scene evolution.</a:t>
            </a:r>
          </a:p>
          <a:p>
            <a:pPr rtl="0" fontAlgn="base"/>
            <a:r>
              <a:rPr lang="en-CA" sz="1200" b="0" i="0" u="none" strike="noStrike" kern="1200" baseline="0" dirty="0">
                <a:solidFill>
                  <a:schemeClr val="tx1"/>
                </a:solidFill>
                <a:effectLst/>
                <a:latin typeface="+mn-lt"/>
                <a:ea typeface="+mn-ea"/>
                <a:cs typeface="+mn-cs"/>
              </a:rPr>
              <a:t>(CLICK) A recent work from Yu et al. introduced the </a:t>
            </a:r>
            <a:r>
              <a:rPr lang="en-CA" sz="1200" b="0" i="0" u="none" strike="noStrike" kern="1200" baseline="0" dirty="0" err="1">
                <a:solidFill>
                  <a:schemeClr val="tx1"/>
                </a:solidFill>
                <a:effectLst/>
                <a:latin typeface="+mn-lt"/>
                <a:ea typeface="+mn-ea"/>
                <a:cs typeface="+mn-cs"/>
              </a:rPr>
              <a:t>clutterpalette</a:t>
            </a:r>
            <a:r>
              <a:rPr lang="en-CA" sz="1200" b="0" i="0" u="none" strike="noStrike" kern="1200" baseline="0" dirty="0">
                <a:solidFill>
                  <a:schemeClr val="tx1"/>
                </a:solidFill>
                <a:effectLst/>
                <a:latin typeface="+mn-lt"/>
                <a:ea typeface="+mn-ea"/>
                <a:cs typeface="+mn-cs"/>
              </a:rPr>
              <a:t>, an interactive tool for adding details to existing scenes. Their tool is very easy-to-use, but lots of user interactions are still needed to create a very complex scene.</a:t>
            </a:r>
            <a:endParaRPr lang="en-CA"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4AD2039E-D40F-4225-BC99-CD6B281716C1}" type="slidenum">
              <a:rPr lang="en-CA" smtClean="0"/>
              <a:t>6</a:t>
            </a:fld>
            <a:endParaRPr lang="en-CA"/>
          </a:p>
        </p:txBody>
      </p:sp>
    </p:spTree>
    <p:extLst>
      <p:ext uri="{BB962C8B-B14F-4D97-AF65-F5344CB8AC3E}">
        <p14:creationId xmlns:p14="http://schemas.microsoft.com/office/powerpoint/2010/main" val="2952481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rtl="0" fontAlgn="base">
              <a:buFont typeface="Arial" panose="020B0604020202020204" pitchFamily="34" charset="0"/>
              <a:buNone/>
            </a:pPr>
            <a:r>
              <a:rPr lang="en-CA" sz="1200" b="0" i="0" u="none" strike="noStrike" kern="1200" dirty="0">
                <a:solidFill>
                  <a:schemeClr val="tx1"/>
                </a:solidFill>
                <a:effectLst/>
                <a:latin typeface="+mn-lt"/>
                <a:ea typeface="+mn-ea"/>
                <a:cs typeface="+mn-cs"/>
              </a:rPr>
              <a:t>There has been works</a:t>
            </a:r>
            <a:r>
              <a:rPr lang="en-CA" sz="1200" b="0" i="0" u="none" strike="noStrike" kern="1200" baseline="0" dirty="0">
                <a:solidFill>
                  <a:schemeClr val="tx1"/>
                </a:solidFill>
                <a:effectLst/>
                <a:latin typeface="+mn-lt"/>
                <a:ea typeface="+mn-ea"/>
                <a:cs typeface="+mn-cs"/>
              </a:rPr>
              <a:t> that take the human or action-centric view for scene modeling. However,</a:t>
            </a:r>
          </a:p>
          <a:p>
            <a:pPr marL="0" lvl="0" indent="0" rtl="0" fontAlgn="base">
              <a:buFont typeface="Arial" panose="020B0604020202020204" pitchFamily="34" charset="0"/>
              <a:buNone/>
            </a:pPr>
            <a:r>
              <a:rPr lang="en-CA" sz="1200" b="0" i="0" u="none" strike="noStrike" kern="1200" baseline="0" dirty="0">
                <a:solidFill>
                  <a:schemeClr val="tx1"/>
                </a:solidFill>
                <a:effectLst/>
                <a:latin typeface="+mn-lt"/>
                <a:ea typeface="+mn-ea"/>
                <a:cs typeface="+mn-cs"/>
              </a:rPr>
              <a:t>(CLICK) their focus is either learning placements of individual objects as in Jiang’s work </a:t>
            </a:r>
          </a:p>
          <a:p>
            <a:pPr marL="0" lvl="0" indent="0" rtl="0" fontAlgn="base">
              <a:buFont typeface="Arial" panose="020B0604020202020204" pitchFamily="34" charset="0"/>
              <a:buNone/>
            </a:pPr>
            <a:r>
              <a:rPr lang="en-CA" sz="1200" b="0" i="0" u="none" strike="noStrike" kern="1200" baseline="0" dirty="0">
                <a:solidFill>
                  <a:schemeClr val="tx1"/>
                </a:solidFill>
                <a:effectLst/>
                <a:latin typeface="+mn-lt"/>
                <a:ea typeface="+mn-ea"/>
                <a:cs typeface="+mn-cs"/>
              </a:rPr>
              <a:t>(CLICK) or reconstructing an indoor scan by activity prediction and modeling in Fisher’s work.</a:t>
            </a:r>
            <a:endParaRPr lang="en-CA" sz="1200" b="0" i="0" u="none" strike="noStrike" kern="1200" dirty="0">
              <a:solidFill>
                <a:schemeClr val="tx1"/>
              </a:solidFill>
              <a:effectLst/>
              <a:latin typeface="+mn-lt"/>
              <a:ea typeface="+mn-ea"/>
              <a:cs typeface="+mn-cs"/>
            </a:endParaRPr>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7</a:t>
            </a:fld>
            <a:endParaRPr lang="en-CA"/>
          </a:p>
        </p:txBody>
      </p:sp>
    </p:spTree>
    <p:extLst>
      <p:ext uri="{BB962C8B-B14F-4D97-AF65-F5344CB8AC3E}">
        <p14:creationId xmlns:p14="http://schemas.microsoft.com/office/powerpoint/2010/main" val="2281202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(CLICK) </a:t>
            </a:r>
            <a:r>
              <a:rPr lang="en-CA" sz="1200" b="0" i="0" u="none" strike="noStrike" kern="1200" dirty="0">
                <a:solidFill>
                  <a:schemeClr val="tx1"/>
                </a:solidFill>
                <a:effectLst/>
                <a:latin typeface="+mn-lt"/>
                <a:ea typeface="+mn-ea"/>
                <a:cs typeface="+mn-cs"/>
              </a:rPr>
              <a:t>Different</a:t>
            </a:r>
            <a:r>
              <a:rPr lang="en-CA" sz="1200" b="0" i="0" u="none" strike="noStrike" kern="1200" baseline="0" dirty="0">
                <a:solidFill>
                  <a:schemeClr val="tx1"/>
                </a:solidFill>
                <a:effectLst/>
                <a:latin typeface="+mn-lt"/>
                <a:ea typeface="+mn-ea"/>
                <a:cs typeface="+mn-cs"/>
              </a:rPr>
              <a:t> from previous works, our goal is to </a:t>
            </a:r>
            <a:r>
              <a:rPr lang="en-CA" dirty="0"/>
              <a:t>simulate human actions to drive scene evolution</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(CLICK) </a:t>
            </a:r>
            <a:r>
              <a:rPr lang="en-CA" dirty="0"/>
              <a:t>And</a:t>
            </a:r>
            <a:r>
              <a:rPr lang="en-CA" baseline="0" dirty="0"/>
              <a:t> </a:t>
            </a:r>
            <a:r>
              <a:rPr lang="en-CA" sz="1200" dirty="0"/>
              <a:t>generate continuous scene sequences</a:t>
            </a:r>
            <a:endParaRPr lang="en-CA" dirty="0"/>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(CLICK) </a:t>
            </a:r>
            <a:r>
              <a:rPr lang="en-CA" dirty="0"/>
              <a:t>From an input scene, </a:t>
            </a:r>
          </a:p>
          <a:p>
            <a:pPr marL="0" marR="0" lvl="0" indent="0" algn="l" defTabSz="914400" rtl="0" eaLnBrk="1" fontAlgn="base" latinLnBrk="0" hangingPunct="1">
              <a:lnSpc>
                <a:spcPct val="100000"/>
              </a:lnSpc>
              <a:spcBef>
                <a:spcPts val="0"/>
              </a:spcBef>
              <a:spcAft>
                <a:spcPts val="0"/>
              </a:spcAft>
              <a:buClrTx/>
              <a:buSzTx/>
              <a:buFontTx/>
              <a:buNone/>
              <a:tabLst/>
              <a:defRPr/>
            </a:pPr>
            <a:r>
              <a:rPr lang="en-CA" sz="1200" b="0" i="0" u="none" strike="noStrike" kern="1200" baseline="0" dirty="0">
                <a:solidFill>
                  <a:schemeClr val="tx1"/>
                </a:solidFill>
                <a:effectLst/>
                <a:latin typeface="+mn-lt"/>
                <a:ea typeface="+mn-ea"/>
                <a:cs typeface="+mn-cs"/>
              </a:rPr>
              <a:t>(CLICK) </a:t>
            </a:r>
            <a:r>
              <a:rPr lang="en-CA" dirty="0"/>
              <a:t>we apply an action sequence to progressively</a:t>
            </a:r>
            <a:r>
              <a:rPr lang="en-CA" baseline="0" dirty="0"/>
              <a:t> enrich and rearrange the objects in the scene </a:t>
            </a:r>
            <a:endParaRPr lang="en-CA" dirty="0"/>
          </a:p>
          <a:p>
            <a:endParaRPr lang="en-CA" dirty="0"/>
          </a:p>
        </p:txBody>
      </p:sp>
      <p:sp>
        <p:nvSpPr>
          <p:cNvPr id="4" name="Slide Number Placeholder 3"/>
          <p:cNvSpPr>
            <a:spLocks noGrp="1"/>
          </p:cNvSpPr>
          <p:nvPr>
            <p:ph type="sldNum" sz="quarter" idx="10"/>
          </p:nvPr>
        </p:nvSpPr>
        <p:spPr/>
        <p:txBody>
          <a:bodyPr/>
          <a:lstStyle/>
          <a:p>
            <a:fld id="{4AD2039E-D40F-4225-BC99-CD6B281716C1}" type="slidenum">
              <a:rPr lang="en-CA" smtClean="0"/>
              <a:t>8</a:t>
            </a:fld>
            <a:endParaRPr lang="en-CA"/>
          </a:p>
        </p:txBody>
      </p:sp>
    </p:spTree>
    <p:extLst>
      <p:ext uri="{BB962C8B-B14F-4D97-AF65-F5344CB8AC3E}">
        <p14:creationId xmlns:p14="http://schemas.microsoft.com/office/powerpoint/2010/main" val="248767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CA" sz="1200" b="0" i="0" u="none" strike="noStrike" kern="1200" dirty="0">
                <a:solidFill>
                  <a:schemeClr val="tx1"/>
                </a:solidFill>
                <a:effectLst/>
                <a:latin typeface="+mn-lt"/>
                <a:ea typeface="+mn-ea"/>
                <a:cs typeface="+mn-cs"/>
              </a:rPr>
              <a:t>To achieve</a:t>
            </a:r>
            <a:r>
              <a:rPr lang="en-CA" sz="1200" b="0" i="0" u="none" strike="noStrike" kern="1200" baseline="0" dirty="0">
                <a:solidFill>
                  <a:schemeClr val="tx1"/>
                </a:solidFill>
                <a:effectLst/>
                <a:latin typeface="+mn-lt"/>
                <a:ea typeface="+mn-ea"/>
                <a:cs typeface="+mn-cs"/>
              </a:rPr>
              <a:t> our goal, we need to solve several problems.</a:t>
            </a:r>
          </a:p>
          <a:p>
            <a:pPr rtl="0"/>
            <a:r>
              <a:rPr lang="en-CA" sz="1200" b="0" i="0" u="none" strike="noStrike" kern="1200" baseline="0" dirty="0">
                <a:solidFill>
                  <a:schemeClr val="tx1"/>
                </a:solidFill>
                <a:effectLst/>
                <a:latin typeface="+mn-lt"/>
                <a:ea typeface="+mn-ea"/>
                <a:cs typeface="+mn-cs"/>
              </a:rPr>
              <a:t>(CLICK) How to model and learn human actions? We should learn where an action is most likely to happen, what objects and how they will be involved?</a:t>
            </a:r>
          </a:p>
          <a:p>
            <a:pPr rtl="0"/>
            <a:r>
              <a:rPr lang="en-CA" sz="1200" b="0" i="0" u="none" strike="noStrike" kern="1200" baseline="0" dirty="0">
                <a:solidFill>
                  <a:schemeClr val="tx1"/>
                </a:solidFill>
                <a:effectLst/>
                <a:latin typeface="+mn-lt"/>
                <a:ea typeface="+mn-ea"/>
                <a:cs typeface="+mn-cs"/>
              </a:rPr>
              <a:t>(CLICK) How to generate action sequences? Transition probability between actions should be defined and learned to make sure the sequence is plausible.</a:t>
            </a:r>
          </a:p>
          <a:p>
            <a:pPr rtl="0"/>
            <a:r>
              <a:rPr lang="en-CA" sz="1200" b="0" i="0" u="none" strike="noStrike" kern="1200" baseline="0" dirty="0">
                <a:solidFill>
                  <a:schemeClr val="tx1"/>
                </a:solidFill>
                <a:effectLst/>
                <a:latin typeface="+mn-lt"/>
                <a:ea typeface="+mn-ea"/>
                <a:cs typeface="+mn-cs"/>
              </a:rPr>
              <a:t>(CLICK) How to apply actions to scenes? We must define proper scene evolution operations to simulate the actions in the 3D environment.</a:t>
            </a:r>
            <a:endParaRPr lang="en-CA" b="0" dirty="0">
              <a:effectLst/>
            </a:endParaRPr>
          </a:p>
        </p:txBody>
      </p:sp>
      <p:sp>
        <p:nvSpPr>
          <p:cNvPr id="4" name="Slide Number Placeholder 3"/>
          <p:cNvSpPr>
            <a:spLocks noGrp="1"/>
          </p:cNvSpPr>
          <p:nvPr>
            <p:ph type="sldNum" sz="quarter" idx="10"/>
          </p:nvPr>
        </p:nvSpPr>
        <p:spPr/>
        <p:txBody>
          <a:bodyPr/>
          <a:lstStyle/>
          <a:p>
            <a:fld id="{4AD2039E-D40F-4225-BC99-CD6B281716C1}" type="slidenum">
              <a:rPr lang="en-CA" smtClean="0"/>
              <a:t>9</a:t>
            </a:fld>
            <a:endParaRPr lang="en-CA"/>
          </a:p>
        </p:txBody>
      </p:sp>
    </p:spTree>
    <p:extLst>
      <p:ext uri="{BB962C8B-B14F-4D97-AF65-F5344CB8AC3E}">
        <p14:creationId xmlns:p14="http://schemas.microsoft.com/office/powerpoint/2010/main" val="300607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12" name="Content Placeholder 11"/>
          <p:cNvSpPr>
            <a:spLocks noGrp="1"/>
          </p:cNvSpPr>
          <p:nvPr>
            <p:ph sz="quarter" idx="13" hasCustomPrompt="1"/>
          </p:nvPr>
        </p:nvSpPr>
        <p:spPr>
          <a:xfrm>
            <a:off x="358815" y="1520571"/>
            <a:ext cx="8468918" cy="3731683"/>
          </a:xfrm>
        </p:spPr>
        <p:txBody>
          <a:bodyPr>
            <a:normAutofit/>
          </a:bodyPr>
          <a:lstStyle>
            <a:lvl1pPr marL="0" indent="0" algn="ctr">
              <a:buNone/>
              <a:defRPr sz="3600" b="1" baseline="0">
                <a:solidFill>
                  <a:schemeClr val="tx1"/>
                </a:solidFill>
                <a:latin typeface="+mj-lt"/>
                <a:cs typeface="Arial"/>
              </a:defRPr>
            </a:lvl1pPr>
            <a:lvl2pPr>
              <a:defRPr>
                <a:latin typeface="Arial"/>
                <a:cs typeface="Arial"/>
              </a:defRPr>
            </a:lvl2pPr>
            <a:lvl3pPr>
              <a:defRPr>
                <a:latin typeface="Arial"/>
                <a:cs typeface="Arial"/>
              </a:defRPr>
            </a:lvl3pPr>
            <a:lvl4pPr>
              <a:defRPr>
                <a:latin typeface="Arial"/>
                <a:cs typeface="Arial"/>
              </a:defRPr>
            </a:lvl4pPr>
            <a:lvl5pPr>
              <a:defRPr>
                <a:latin typeface="Arial"/>
                <a:cs typeface="Arial"/>
              </a:defRPr>
            </a:lvl5pPr>
          </a:lstStyle>
          <a:p>
            <a:pPr lvl="0"/>
            <a:r>
              <a:rPr lang="en-US" dirty="0"/>
              <a:t>Title or Logo</a:t>
            </a:r>
          </a:p>
        </p:txBody>
      </p:sp>
      <p:pic>
        <p:nvPicPr>
          <p:cNvPr id="13" name="Picture 12"/>
          <p:cNvPicPr>
            <a:picLocks noChangeAspect="1"/>
          </p:cNvPicPr>
          <p:nvPr userDrawn="1"/>
        </p:nvPicPr>
        <p:blipFill rotWithShape="1">
          <a:blip r:embed="rId2">
            <a:extLst>
              <a:ext uri="{28A0092B-C50C-407E-A947-70E740481C1C}">
                <a14:useLocalDpi xmlns:a14="http://schemas.microsoft.com/office/drawing/2010/main" val="0"/>
              </a:ext>
            </a:extLst>
          </a:blip>
          <a:srcRect r="30459" b="40336"/>
          <a:stretch/>
        </p:blipFill>
        <p:spPr>
          <a:xfrm>
            <a:off x="7198299" y="4521759"/>
            <a:ext cx="1995943" cy="2381459"/>
          </a:xfrm>
          <a:prstGeom prst="rect">
            <a:avLst/>
          </a:prstGeom>
        </p:spPr>
      </p:pic>
      <p:pic>
        <p:nvPicPr>
          <p:cNvPr id="26" name="Picture 25"/>
          <p:cNvPicPr>
            <a:picLocks noChangeAspect="1"/>
          </p:cNvPicPr>
          <p:nvPr userDrawn="1"/>
        </p:nvPicPr>
        <p:blipFill rotWithShape="1">
          <a:blip r:embed="rId2">
            <a:extLst>
              <a:ext uri="{28A0092B-C50C-407E-A947-70E740481C1C}">
                <a14:useLocalDpi xmlns:a14="http://schemas.microsoft.com/office/drawing/2010/main" val="0"/>
              </a:ext>
            </a:extLst>
          </a:blip>
          <a:srcRect r="30424" b="40587"/>
          <a:stretch/>
        </p:blipFill>
        <p:spPr>
          <a:xfrm flipH="1">
            <a:off x="-10050" y="4521759"/>
            <a:ext cx="1996935" cy="2371410"/>
          </a:xfrm>
          <a:prstGeom prst="rect">
            <a:avLst/>
          </a:prstGeom>
        </p:spPr>
      </p:pic>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726375" y="154215"/>
            <a:ext cx="2101358" cy="1182677"/>
          </a:xfrm>
          <a:prstGeom prst="rect">
            <a:avLst/>
          </a:prstGeom>
        </p:spPr>
      </p:pic>
    </p:spTree>
    <p:extLst>
      <p:ext uri="{BB962C8B-B14F-4D97-AF65-F5344CB8AC3E}">
        <p14:creationId xmlns:p14="http://schemas.microsoft.com/office/powerpoint/2010/main" val="541176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37" name="Content Placeholder 18"/>
          <p:cNvSpPr>
            <a:spLocks noGrp="1"/>
          </p:cNvSpPr>
          <p:nvPr>
            <p:ph sz="quarter" idx="10" hasCustomPrompt="1"/>
          </p:nvPr>
        </p:nvSpPr>
        <p:spPr>
          <a:xfrm>
            <a:off x="358814" y="1114177"/>
            <a:ext cx="8468919" cy="5181520"/>
          </a:xfrm>
        </p:spPr>
        <p:txBody>
          <a:bodyPr/>
          <a:lstStyle>
            <a:lvl1pPr marL="457200" indent="-457200">
              <a:buSzPct val="100000"/>
              <a:buFont typeface="Arial" panose="020B0604020202020204" pitchFamily="34" charset="0"/>
              <a:buChar char="•"/>
              <a:defRPr baseline="0">
                <a:solidFill>
                  <a:schemeClr val="tx1"/>
                </a:solidFill>
                <a:latin typeface="+mn-lt"/>
                <a:cs typeface="Arial"/>
              </a:defRPr>
            </a:lvl1pPr>
            <a:lvl2pPr marL="914400" indent="-457200">
              <a:buSzPct val="100000"/>
              <a:buFont typeface="Arial" panose="020B0604020202020204" pitchFamily="34" charset="0"/>
              <a:buChar char="−"/>
              <a:defRPr baseline="0">
                <a:solidFill>
                  <a:schemeClr val="tx1"/>
                </a:solidFill>
                <a:latin typeface="+mn-lt"/>
                <a:cs typeface="Arial"/>
              </a:defRPr>
            </a:lvl2pPr>
            <a:lvl3pPr marL="1257300" indent="-342900">
              <a:buSzPct val="100000"/>
              <a:buFont typeface="Arial" panose="020B0604020202020204" pitchFamily="34" charset="0"/>
              <a:buChar char="•"/>
              <a:defRPr baseline="0">
                <a:solidFill>
                  <a:schemeClr val="tx1"/>
                </a:solidFill>
                <a:latin typeface="+mn-lt"/>
                <a:cs typeface="Arial"/>
              </a:defRPr>
            </a:lvl3pPr>
            <a:lvl4pPr marL="1714500" indent="-342900">
              <a:buSzPct val="100000"/>
              <a:buFont typeface="Arial" panose="020B0604020202020204" pitchFamily="34" charset="0"/>
              <a:buChar char="•"/>
              <a:defRPr baseline="0">
                <a:solidFill>
                  <a:schemeClr val="tx1"/>
                </a:solidFill>
                <a:latin typeface="+mn-lt"/>
                <a:cs typeface="Arial"/>
              </a:defRPr>
            </a:lvl4pPr>
            <a:lvl5pPr marL="2171700" indent="-342900">
              <a:buSzPct val="100000"/>
              <a:buFont typeface="Arial" panose="020B0604020202020204" pitchFamily="34" charset="0"/>
              <a:buChar char="•"/>
              <a:defRPr baseline="0">
                <a:solidFill>
                  <a:schemeClr val="tx1"/>
                </a:solidFill>
                <a:latin typeface="+mn-lt"/>
                <a:cs typeface="Arial"/>
              </a:defRPr>
            </a:lvl5pPr>
          </a:lstStyle>
          <a:p>
            <a:pPr lvl="0"/>
            <a:r>
              <a:rPr lang="en-US"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a:xfrm>
            <a:off x="358814" y="357547"/>
            <a:ext cx="7724146" cy="567559"/>
          </a:xfrm>
          <a:ln>
            <a:noFill/>
          </a:ln>
          <a:effectLst>
            <a:glow rad="63500">
              <a:schemeClr val="accent1">
                <a:satMod val="175000"/>
                <a:alpha val="40000"/>
              </a:schemeClr>
            </a:glow>
            <a:outerShdw blurRad="44450" dist="12700" dir="5400000" algn="ctr">
              <a:schemeClr val="tx1">
                <a:alpha val="32000"/>
              </a:schemeClr>
            </a:outerShdw>
          </a:effectLst>
          <a:scene3d>
            <a:camera prst="orthographicFront">
              <a:rot lat="0" lon="0" rev="0"/>
            </a:camera>
            <a:lightRig rig="balanced" dir="t">
              <a:rot lat="0" lon="0" rev="8700000"/>
            </a:lightRig>
          </a:scene3d>
          <a:sp3d>
            <a:bevelT w="190500" h="38100"/>
          </a:sp3d>
        </p:spPr>
        <p:txBody>
          <a:bodyPr>
            <a:noAutofit/>
          </a:bodyPr>
          <a:lstStyle>
            <a:lvl1pPr algn="l">
              <a:defRPr sz="3600" b="1" strike="noStrike" cap="none" normalizeH="0" baseline="0">
                <a:solidFill>
                  <a:srgbClr val="0476BD"/>
                </a:solidFill>
                <a:latin typeface="+mj-lt"/>
                <a:cs typeface="Arial"/>
              </a:defRPr>
            </a:lvl1pPr>
          </a:lstStyle>
          <a:p>
            <a:r>
              <a:rPr lang="en-US" dirty="0"/>
              <a:t>Click To Edit Master</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83365" y="252248"/>
            <a:ext cx="1344367" cy="756630"/>
          </a:xfrm>
          <a:prstGeom prst="rect">
            <a:avLst/>
          </a:prstGeom>
        </p:spPr>
      </p:pic>
      <p:cxnSp>
        <p:nvCxnSpPr>
          <p:cNvPr id="5" name="Straight Connector 4"/>
          <p:cNvCxnSpPr/>
          <p:nvPr userDrawn="1"/>
        </p:nvCxnSpPr>
        <p:spPr>
          <a:xfrm>
            <a:off x="358814" y="981880"/>
            <a:ext cx="3418361" cy="0"/>
          </a:xfrm>
          <a:prstGeom prst="line">
            <a:avLst/>
          </a:prstGeom>
          <a:ln w="57150">
            <a:solidFill>
              <a:srgbClr val="31B596"/>
            </a:solidFill>
          </a:ln>
          <a:effectLst/>
        </p:spPr>
        <p:style>
          <a:lnRef idx="1">
            <a:schemeClr val="accent1"/>
          </a:lnRef>
          <a:fillRef idx="0">
            <a:schemeClr val="accent1"/>
          </a:fillRef>
          <a:effectRef idx="0">
            <a:schemeClr val="accent1"/>
          </a:effectRef>
          <a:fontRef idx="minor">
            <a:schemeClr val="tx1"/>
          </a:fontRef>
        </p:style>
      </p:cxnSp>
      <p:sp>
        <p:nvSpPr>
          <p:cNvPr id="8" name="Slide Number Placeholder 5"/>
          <p:cNvSpPr>
            <a:spLocks noGrp="1"/>
          </p:cNvSpPr>
          <p:nvPr>
            <p:ph type="sldNum" sz="quarter" idx="4"/>
          </p:nvPr>
        </p:nvSpPr>
        <p:spPr>
          <a:xfrm>
            <a:off x="6823862" y="6356350"/>
            <a:ext cx="2133600" cy="365125"/>
          </a:xfrm>
          <a:prstGeom prst="rect">
            <a:avLst/>
          </a:prstGeom>
        </p:spPr>
        <p:txBody>
          <a:bodyPr vert="horz" lIns="91440" tIns="45720" rIns="91440" bIns="45720" rtlCol="0" anchor="ctr"/>
          <a:lstStyle>
            <a:lvl1pPr algn="r">
              <a:defRPr sz="1400">
                <a:solidFill>
                  <a:srgbClr val="31B596"/>
                </a:solidFill>
              </a:defRPr>
            </a:lvl1pPr>
          </a:lstStyle>
          <a:p>
            <a:fld id="{9F58998E-2429-314E-B86C-A079AABAA7E0}" type="slidenum">
              <a:rPr lang="en-US" smtClean="0"/>
              <a:pPr/>
              <a:t>‹#›</a:t>
            </a:fld>
            <a:endParaRPr lang="en-US" dirty="0"/>
          </a:p>
        </p:txBody>
      </p:sp>
    </p:spTree>
    <p:extLst>
      <p:ext uri="{BB962C8B-B14F-4D97-AF65-F5344CB8AC3E}">
        <p14:creationId xmlns:p14="http://schemas.microsoft.com/office/powerpoint/2010/main" val="2149123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Ending Slide">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0" y="5216295"/>
            <a:ext cx="2787314" cy="1672389"/>
          </a:xfrm>
          <a:prstGeom prst="rect">
            <a:avLst/>
          </a:prstGeom>
        </p:spPr>
      </p:pic>
      <p:sp>
        <p:nvSpPr>
          <p:cNvPr id="15" name="Text Placeholder 14"/>
          <p:cNvSpPr>
            <a:spLocks noGrp="1"/>
          </p:cNvSpPr>
          <p:nvPr>
            <p:ph type="body" sz="quarter" idx="10" hasCustomPrompt="1"/>
          </p:nvPr>
        </p:nvSpPr>
        <p:spPr>
          <a:xfrm>
            <a:off x="2675951" y="2245057"/>
            <a:ext cx="3989388" cy="1071032"/>
          </a:xfrm>
        </p:spPr>
        <p:txBody>
          <a:bodyPr>
            <a:normAutofit/>
          </a:bodyPr>
          <a:lstStyle>
            <a:lvl1pPr marL="0" indent="0">
              <a:buNone/>
              <a:defRPr sz="3200" b="1" i="0" cap="none" baseline="0">
                <a:solidFill>
                  <a:srgbClr val="0476BD"/>
                </a:solidFill>
                <a:latin typeface="+mj-lt"/>
                <a:cs typeface="Arial"/>
              </a:defRPr>
            </a:lvl1pPr>
          </a:lstStyle>
          <a:p>
            <a:pPr lvl="0"/>
            <a:r>
              <a:rPr lang="en-US" dirty="0"/>
              <a:t>Ending text</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83365" y="252248"/>
            <a:ext cx="1344367" cy="756630"/>
          </a:xfrm>
          <a:prstGeom prst="rect">
            <a:avLst/>
          </a:prstGeom>
        </p:spPr>
      </p:pic>
    </p:spTree>
    <p:extLst>
      <p:ext uri="{BB962C8B-B14F-4D97-AF65-F5344CB8AC3E}">
        <p14:creationId xmlns:p14="http://schemas.microsoft.com/office/powerpoint/2010/main" val="330203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8998E-2429-314E-B86C-A079AABAA7E0}" type="slidenum">
              <a:rPr lang="en-US" smtClean="0"/>
              <a:t>‹#›</a:t>
            </a:fld>
            <a:endParaRPr lang="en-US" dirty="0"/>
          </a:p>
        </p:txBody>
      </p:sp>
    </p:spTree>
    <p:extLst>
      <p:ext uri="{BB962C8B-B14F-4D97-AF65-F5344CB8AC3E}">
        <p14:creationId xmlns:p14="http://schemas.microsoft.com/office/powerpoint/2010/main" val="227685664"/>
      </p:ext>
    </p:extLst>
  </p:cSld>
  <p:clrMap bg1="lt1" tx1="dk1" bg2="lt2" tx2="dk2" accent1="accent1" accent2="accent2" accent3="accent3" accent4="accent4" accent5="accent5" accent6="accent6" hlink="hlink" folHlink="folHlink"/>
  <p:sldLayoutIdLst>
    <p:sldLayoutId id="2147483681" r:id="rId1"/>
    <p:sldLayoutId id="2147483683" r:id="rId2"/>
    <p:sldLayoutId id="2147483684"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png"/><Relationship Id="rId7" Type="http://schemas.openxmlformats.org/officeDocument/2006/relationships/image" Target="../media/image25.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4.jpg"/><Relationship Id="rId11" Type="http://schemas.openxmlformats.org/officeDocument/2006/relationships/image" Target="../media/image20.png"/><Relationship Id="rId5" Type="http://schemas.openxmlformats.org/officeDocument/2006/relationships/image" Target="../media/image23.jpg"/><Relationship Id="rId10"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5.jpg"/><Relationship Id="rId4" Type="http://schemas.openxmlformats.org/officeDocument/2006/relationships/image" Target="../media/image27.jpg"/></Relationships>
</file>

<file path=ppt/slides/_rels/slide1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7.jpg"/><Relationship Id="rId4" Type="http://schemas.openxmlformats.org/officeDocument/2006/relationships/image" Target="../media/image23.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7.jpg"/><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5.png"/><Relationship Id="rId9" Type="http://schemas.openxmlformats.org/officeDocument/2006/relationships/image" Target="../media/image42.png"/><Relationship Id="rId14" Type="http://schemas.openxmlformats.org/officeDocument/2006/relationships/image" Target="../media/image47.png"/></Relationships>
</file>

<file path=ppt/slides/_rels/slide23.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3.jpg"/><Relationship Id="rId4" Type="http://schemas.openxmlformats.org/officeDocument/2006/relationships/image" Target="../media/image24.jpg"/></Relationships>
</file>

<file path=ppt/slides/_rels/slide2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3.jpg"/><Relationship Id="rId4" Type="http://schemas.openxmlformats.org/officeDocument/2006/relationships/image" Target="../media/image24.jpg"/></Relationships>
</file>

<file path=ppt/slides/_rels/slide2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3.jpg"/><Relationship Id="rId4" Type="http://schemas.openxmlformats.org/officeDocument/2006/relationships/image" Target="../media/image24.jpg"/></Relationships>
</file>

<file path=ppt/slides/_rels/slide28.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1.png"/><Relationship Id="rId7" Type="http://schemas.openxmlformats.org/officeDocument/2006/relationships/image" Target="../media/image23.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6.jpeg"/><Relationship Id="rId4" Type="http://schemas.openxmlformats.org/officeDocument/2006/relationships/image" Target="../media/image18.png"/><Relationship Id="rId9" Type="http://schemas.openxmlformats.org/officeDocument/2006/relationships/image" Target="../media/image25.jp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4.jpg"/><Relationship Id="rId4" Type="http://schemas.openxmlformats.org/officeDocument/2006/relationships/image" Target="../media/image25.jpg"/></Relationships>
</file>

<file path=ppt/slides/_rels/slide31.xml.rels><?xml version="1.0" encoding="UTF-8" standalone="yes"?>
<Relationships xmlns="http://schemas.openxmlformats.org/package/2006/relationships"><Relationship Id="rId3" Type="http://schemas.openxmlformats.org/officeDocument/2006/relationships/image" Target="../media/image23.jpg"/><Relationship Id="rId7"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4.jpg"/><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6.jpeg"/><Relationship Id="rId7"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26.jpe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24.jpg"/></Relationships>
</file>

<file path=ppt/slides/_rels/slide36.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21.png"/><Relationship Id="rId7" Type="http://schemas.openxmlformats.org/officeDocument/2006/relationships/image" Target="../media/image26.jpe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5.jpg"/></Relationships>
</file>

<file path=ppt/slides/_rels/slide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8" Type="http://schemas.openxmlformats.org/officeDocument/2006/relationships/image" Target="../media/image78.jpg"/><Relationship Id="rId3" Type="http://schemas.openxmlformats.org/officeDocument/2006/relationships/image" Target="../media/image23.jpg"/><Relationship Id="rId7" Type="http://schemas.openxmlformats.org/officeDocument/2006/relationships/image" Target="../media/image77.jp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5.jpg"/><Relationship Id="rId10" Type="http://schemas.openxmlformats.org/officeDocument/2006/relationships/image" Target="../media/image80.jpg"/><Relationship Id="rId4" Type="http://schemas.openxmlformats.org/officeDocument/2006/relationships/image" Target="../media/image27.jpg"/><Relationship Id="rId9" Type="http://schemas.openxmlformats.org/officeDocument/2006/relationships/image" Target="../media/image79.jp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14.png"/><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0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58815" y="1648156"/>
            <a:ext cx="8468918" cy="1983808"/>
          </a:xfrm>
        </p:spPr>
        <p:txBody>
          <a:bodyPr/>
          <a:lstStyle/>
          <a:p>
            <a:r>
              <a:rPr lang="en-US" sz="4400" b="0" dirty="0">
                <a:latin typeface="+mj-lt"/>
              </a:rPr>
              <a:t>Action-Driven 3D Indoor </a:t>
            </a:r>
            <a:br>
              <a:rPr lang="en-US" sz="4400" b="0" dirty="0">
                <a:latin typeface="+mj-lt"/>
              </a:rPr>
            </a:br>
            <a:r>
              <a:rPr lang="en-US" sz="4400" b="0" dirty="0">
                <a:latin typeface="+mj-lt"/>
              </a:rPr>
              <a:t>Scene Evolution</a:t>
            </a:r>
          </a:p>
          <a:p>
            <a:endParaRPr lang="en-US" sz="2800" dirty="0">
              <a:latin typeface="+mj-lt"/>
            </a:endParaRPr>
          </a:p>
        </p:txBody>
      </p:sp>
      <p:sp>
        <p:nvSpPr>
          <p:cNvPr id="3" name="Rectangle 2"/>
          <p:cNvSpPr/>
          <p:nvPr/>
        </p:nvSpPr>
        <p:spPr>
          <a:xfrm>
            <a:off x="3168866" y="4865844"/>
            <a:ext cx="4572000" cy="1569660"/>
          </a:xfrm>
          <a:prstGeom prst="rect">
            <a:avLst/>
          </a:prstGeom>
        </p:spPr>
        <p:txBody>
          <a:bodyPr>
            <a:spAutoFit/>
          </a:bodyPr>
          <a:lstStyle/>
          <a:p>
            <a:r>
              <a:rPr lang="en-US" sz="2400" dirty="0">
                <a:latin typeface="+mj-lt"/>
              </a:rPr>
              <a:t>Simon Fraser University</a:t>
            </a:r>
          </a:p>
          <a:p>
            <a:r>
              <a:rPr lang="en-US" sz="2400" dirty="0">
                <a:latin typeface="+mj-lt"/>
              </a:rPr>
              <a:t>Shandong University</a:t>
            </a:r>
          </a:p>
          <a:p>
            <a:r>
              <a:rPr lang="en-US" sz="2400" dirty="0">
                <a:latin typeface="+mj-lt"/>
              </a:rPr>
              <a:t>Zhejiang University</a:t>
            </a:r>
          </a:p>
          <a:p>
            <a:r>
              <a:rPr lang="en-US" sz="2400" dirty="0">
                <a:latin typeface="+mj-lt"/>
              </a:rPr>
              <a:t>Microsoft Research</a:t>
            </a:r>
          </a:p>
        </p:txBody>
      </p:sp>
      <p:sp>
        <p:nvSpPr>
          <p:cNvPr id="5" name="AutoShape 2" descr="Image result for shandong university"/>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Image result for shandong univers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1909983" y="3360172"/>
            <a:ext cx="6071715" cy="954107"/>
          </a:xfrm>
          <a:prstGeom prst="rect">
            <a:avLst/>
          </a:prstGeom>
        </p:spPr>
        <p:txBody>
          <a:bodyPr wrap="square">
            <a:spAutoFit/>
          </a:bodyPr>
          <a:lstStyle/>
          <a:p>
            <a:r>
              <a:rPr lang="en-US" sz="2800" dirty="0"/>
              <a:t>Rui Ma    </a:t>
            </a:r>
            <a:r>
              <a:rPr lang="en-US" sz="2800" dirty="0" err="1"/>
              <a:t>Honghua</a:t>
            </a:r>
            <a:r>
              <a:rPr lang="en-US" sz="2800" dirty="0"/>
              <a:t> Li    </a:t>
            </a:r>
            <a:r>
              <a:rPr lang="en-US" sz="2800" dirty="0" err="1"/>
              <a:t>Changqing</a:t>
            </a:r>
            <a:r>
              <a:rPr lang="en-US" sz="2800" dirty="0"/>
              <a:t> Zou   </a:t>
            </a:r>
            <a:r>
              <a:rPr lang="en-US" sz="2800" dirty="0" err="1"/>
              <a:t>Zicheng</a:t>
            </a:r>
            <a:r>
              <a:rPr lang="en-US" sz="2800" dirty="0"/>
              <a:t> Liao    Xin Tong    Hao Zhang</a:t>
            </a:r>
          </a:p>
        </p:txBody>
      </p:sp>
    </p:spTree>
    <p:extLst>
      <p:ext uri="{BB962C8B-B14F-4D97-AF65-F5344CB8AC3E}">
        <p14:creationId xmlns:p14="http://schemas.microsoft.com/office/powerpoint/2010/main" val="3860702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CA" dirty="0"/>
              <a:t>Learn action models from annotated photos</a:t>
            </a:r>
          </a:p>
          <a:p>
            <a:endParaRPr lang="en-CA" dirty="0"/>
          </a:p>
          <a:p>
            <a:r>
              <a:rPr lang="en-CA" dirty="0"/>
              <a:t>Build action graph to encode the relationships between actions </a:t>
            </a:r>
          </a:p>
          <a:p>
            <a:endParaRPr lang="en-CA" dirty="0"/>
          </a:p>
          <a:p>
            <a:r>
              <a:rPr lang="en-CA" dirty="0"/>
              <a:t>Apply actions by object insertion and relocation for progressive scene evolution</a:t>
            </a:r>
          </a:p>
        </p:txBody>
      </p:sp>
      <p:sp>
        <p:nvSpPr>
          <p:cNvPr id="3" name="Title 2"/>
          <p:cNvSpPr>
            <a:spLocks noGrp="1"/>
          </p:cNvSpPr>
          <p:nvPr>
            <p:ph type="title"/>
          </p:nvPr>
        </p:nvSpPr>
        <p:spPr/>
        <p:txBody>
          <a:bodyPr/>
          <a:lstStyle/>
          <a:p>
            <a:r>
              <a:rPr lang="en-CA" dirty="0"/>
              <a:t>Contribution</a:t>
            </a:r>
          </a:p>
        </p:txBody>
      </p:sp>
      <p:sp>
        <p:nvSpPr>
          <p:cNvPr id="4" name="Slide Number Placeholder 3"/>
          <p:cNvSpPr>
            <a:spLocks noGrp="1"/>
          </p:cNvSpPr>
          <p:nvPr>
            <p:ph type="sldNum" sz="quarter" idx="4"/>
          </p:nvPr>
        </p:nvSpPr>
        <p:spPr/>
        <p:txBody>
          <a:bodyPr/>
          <a:lstStyle/>
          <a:p>
            <a:fld id="{9F58998E-2429-314E-B86C-A079AABAA7E0}" type="slidenum">
              <a:rPr lang="en-US" smtClean="0"/>
              <a:pPr/>
              <a:t>10</a:t>
            </a:fld>
            <a:endParaRPr lang="en-US" dirty="0"/>
          </a:p>
        </p:txBody>
      </p:sp>
    </p:spTree>
    <p:extLst>
      <p:ext uri="{BB962C8B-B14F-4D97-AF65-F5344CB8AC3E}">
        <p14:creationId xmlns:p14="http://schemas.microsoft.com/office/powerpoint/2010/main" val="353220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pic>
        <p:nvPicPr>
          <p:cNvPr id="4" name="Picture 3"/>
          <p:cNvPicPr>
            <a:picLocks noChangeAspect="1"/>
          </p:cNvPicPr>
          <p:nvPr/>
        </p:nvPicPr>
        <p:blipFill>
          <a:blip r:embed="rId3"/>
          <a:stretch>
            <a:fillRect/>
          </a:stretch>
        </p:blipFill>
        <p:spPr>
          <a:xfrm>
            <a:off x="1347085" y="1322070"/>
            <a:ext cx="2024462" cy="1922242"/>
          </a:xfrm>
          <a:prstGeom prst="rect">
            <a:avLst/>
          </a:prstGeom>
        </p:spPr>
      </p:pic>
      <p:grpSp>
        <p:nvGrpSpPr>
          <p:cNvPr id="55" name="Group 54"/>
          <p:cNvGrpSpPr/>
          <p:nvPr/>
        </p:nvGrpSpPr>
        <p:grpSpPr>
          <a:xfrm>
            <a:off x="3801054" y="1500569"/>
            <a:ext cx="2243377" cy="1630074"/>
            <a:chOff x="1745708" y="1941739"/>
            <a:chExt cx="6275563" cy="4559926"/>
          </a:xfrm>
        </p:grpSpPr>
        <p:grpSp>
          <p:nvGrpSpPr>
            <p:cNvPr id="21" name="Group 20"/>
            <p:cNvGrpSpPr/>
            <p:nvPr/>
          </p:nvGrpSpPr>
          <p:grpSpPr>
            <a:xfrm>
              <a:off x="1745708" y="1941739"/>
              <a:ext cx="6275563" cy="4559926"/>
              <a:chOff x="2667000" y="2286000"/>
              <a:chExt cx="6275563" cy="4559926"/>
            </a:xfrm>
          </p:grpSpPr>
          <p:cxnSp>
            <p:nvCxnSpPr>
              <p:cNvPr id="29" name="Straight Connector 28"/>
              <p:cNvCxnSpPr/>
              <p:nvPr/>
            </p:nvCxnSpPr>
            <p:spPr>
              <a:xfrm>
                <a:off x="3276600" y="2286000"/>
                <a:ext cx="152400" cy="1447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0" name="Straight Connector 29"/>
              <p:cNvCxnSpPr/>
              <p:nvPr/>
            </p:nvCxnSpPr>
            <p:spPr>
              <a:xfrm>
                <a:off x="2971800" y="3276600"/>
                <a:ext cx="457200" cy="4572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1" name="Straight Connector 30"/>
              <p:cNvCxnSpPr/>
              <p:nvPr/>
            </p:nvCxnSpPr>
            <p:spPr>
              <a:xfrm>
                <a:off x="2971800" y="3276600"/>
                <a:ext cx="381000" cy="1066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flipV="1">
                <a:off x="3352800" y="4191000"/>
                <a:ext cx="1447800" cy="1524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3" name="Straight Connector 32"/>
              <p:cNvCxnSpPr/>
              <p:nvPr/>
            </p:nvCxnSpPr>
            <p:spPr>
              <a:xfrm flipH="1" flipV="1">
                <a:off x="3429000" y="3733800"/>
                <a:ext cx="304800" cy="228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4" name="Straight Connector 33"/>
              <p:cNvCxnSpPr/>
              <p:nvPr/>
            </p:nvCxnSpPr>
            <p:spPr>
              <a:xfrm>
                <a:off x="3733800" y="3962400"/>
                <a:ext cx="1219200" cy="1752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5" name="Straight Connector 34"/>
              <p:cNvCxnSpPr/>
              <p:nvPr/>
            </p:nvCxnSpPr>
            <p:spPr>
              <a:xfrm flipH="1" flipV="1">
                <a:off x="3429000" y="3733800"/>
                <a:ext cx="381000" cy="1797297"/>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6" name="Straight Connector 35"/>
              <p:cNvCxnSpPr/>
              <p:nvPr/>
            </p:nvCxnSpPr>
            <p:spPr>
              <a:xfrm flipV="1">
                <a:off x="4953000" y="5001552"/>
                <a:ext cx="1447800" cy="685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a:xfrm flipV="1">
                <a:off x="3810000" y="5418228"/>
                <a:ext cx="300037" cy="11287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a:xfrm flipV="1">
                <a:off x="4110037" y="5192307"/>
                <a:ext cx="1566863" cy="2300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9" name="Straight Connector 38"/>
              <p:cNvCxnSpPr/>
              <p:nvPr/>
            </p:nvCxnSpPr>
            <p:spPr>
              <a:xfrm>
                <a:off x="4191000" y="6215905"/>
                <a:ext cx="2362200" cy="1086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40" name="Straight Connector 39"/>
              <p:cNvCxnSpPr/>
              <p:nvPr/>
            </p:nvCxnSpPr>
            <p:spPr>
              <a:xfrm>
                <a:off x="3810000" y="5531097"/>
                <a:ext cx="381000" cy="70105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41" name="Straight Arrow Connector 40"/>
              <p:cNvCxnSpPr/>
              <p:nvPr/>
            </p:nvCxnSpPr>
            <p:spPr>
              <a:xfrm flipV="1">
                <a:off x="2667000" y="3308872"/>
                <a:ext cx="6275563" cy="1592205"/>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667000" y="3531164"/>
                <a:ext cx="2895600" cy="3314762"/>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Oval 50"/>
            <p:cNvSpPr/>
            <p:nvPr/>
          </p:nvSpPr>
          <p:spPr>
            <a:xfrm rot="3138801">
              <a:off x="4519058" y="3489826"/>
              <a:ext cx="1393096" cy="693176"/>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6290833">
              <a:off x="5415845" y="4808951"/>
              <a:ext cx="905332" cy="571887"/>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0534883">
              <a:off x="6629724" y="2453025"/>
              <a:ext cx="919550" cy="1474418"/>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p:cNvSpPr txBox="1"/>
          <p:nvPr/>
        </p:nvSpPr>
        <p:spPr>
          <a:xfrm>
            <a:off x="17745" y="2129755"/>
            <a:ext cx="1282723" cy="461665"/>
          </a:xfrm>
          <a:prstGeom prst="rect">
            <a:avLst/>
          </a:prstGeom>
          <a:noFill/>
        </p:spPr>
        <p:txBody>
          <a:bodyPr wrap="none" rtlCol="0">
            <a:spAutoFit/>
          </a:bodyPr>
          <a:lstStyle/>
          <a:p>
            <a:r>
              <a:rPr lang="en-US" sz="2400" b="1" dirty="0">
                <a:solidFill>
                  <a:srgbClr val="0476BD"/>
                </a:solidFill>
              </a:rPr>
              <a:t>Learning</a:t>
            </a:r>
          </a:p>
        </p:txBody>
      </p:sp>
      <p:sp>
        <p:nvSpPr>
          <p:cNvPr id="81" name="TextBox 80"/>
          <p:cNvSpPr txBox="1"/>
          <p:nvPr/>
        </p:nvSpPr>
        <p:spPr>
          <a:xfrm>
            <a:off x="-2068" y="4610351"/>
            <a:ext cx="1384482" cy="461665"/>
          </a:xfrm>
          <a:prstGeom prst="rect">
            <a:avLst/>
          </a:prstGeom>
          <a:noFill/>
        </p:spPr>
        <p:txBody>
          <a:bodyPr wrap="none" rtlCol="0">
            <a:spAutoFit/>
          </a:bodyPr>
          <a:lstStyle/>
          <a:p>
            <a:r>
              <a:rPr lang="en-US" sz="2400" b="1" dirty="0">
                <a:solidFill>
                  <a:srgbClr val="0476BD"/>
                </a:solidFill>
              </a:rPr>
              <a:t>Synthesis</a:t>
            </a:r>
          </a:p>
        </p:txBody>
      </p:sp>
      <p:sp>
        <p:nvSpPr>
          <p:cNvPr id="130" name="Isosceles Triangle 129"/>
          <p:cNvSpPr/>
          <p:nvPr/>
        </p:nvSpPr>
        <p:spPr>
          <a:xfrm rot="5400000">
            <a:off x="3302823" y="2287008"/>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Isosceles Triangle 130"/>
          <p:cNvSpPr/>
          <p:nvPr/>
        </p:nvSpPr>
        <p:spPr>
          <a:xfrm rot="5400000">
            <a:off x="5995460" y="2234508"/>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TextBox 131"/>
          <p:cNvSpPr txBox="1"/>
          <p:nvPr/>
        </p:nvSpPr>
        <p:spPr>
          <a:xfrm>
            <a:off x="1231763" y="3319569"/>
            <a:ext cx="2255105" cy="430887"/>
          </a:xfrm>
          <a:prstGeom prst="rect">
            <a:avLst/>
          </a:prstGeom>
          <a:noFill/>
        </p:spPr>
        <p:txBody>
          <a:bodyPr wrap="none" rtlCol="0">
            <a:spAutoFit/>
          </a:bodyPr>
          <a:lstStyle/>
          <a:p>
            <a:r>
              <a:rPr lang="en-US" sz="2200" dirty="0"/>
              <a:t>Annotated photos</a:t>
            </a:r>
          </a:p>
        </p:txBody>
      </p:sp>
      <p:sp>
        <p:nvSpPr>
          <p:cNvPr id="133" name="TextBox 132"/>
          <p:cNvSpPr txBox="1"/>
          <p:nvPr/>
        </p:nvSpPr>
        <p:spPr>
          <a:xfrm>
            <a:off x="4157920" y="3319569"/>
            <a:ext cx="1713931" cy="430887"/>
          </a:xfrm>
          <a:prstGeom prst="rect">
            <a:avLst/>
          </a:prstGeom>
          <a:noFill/>
        </p:spPr>
        <p:txBody>
          <a:bodyPr wrap="none" rtlCol="0">
            <a:spAutoFit/>
          </a:bodyPr>
          <a:lstStyle/>
          <a:p>
            <a:r>
              <a:rPr lang="en-US" sz="2200" dirty="0"/>
              <a:t>Action model</a:t>
            </a:r>
          </a:p>
        </p:txBody>
      </p:sp>
      <p:sp>
        <p:nvSpPr>
          <p:cNvPr id="134" name="TextBox 133"/>
          <p:cNvSpPr txBox="1"/>
          <p:nvPr/>
        </p:nvSpPr>
        <p:spPr>
          <a:xfrm>
            <a:off x="6985667" y="3319569"/>
            <a:ext cx="1640834" cy="430887"/>
          </a:xfrm>
          <a:prstGeom prst="rect">
            <a:avLst/>
          </a:prstGeom>
          <a:noFill/>
        </p:spPr>
        <p:txBody>
          <a:bodyPr wrap="none" rtlCol="0">
            <a:spAutoFit/>
          </a:bodyPr>
          <a:lstStyle/>
          <a:p>
            <a:r>
              <a:rPr lang="en-US" sz="2200" dirty="0"/>
              <a:t>Action graph</a:t>
            </a:r>
          </a:p>
        </p:txBody>
      </p:sp>
      <p:pic>
        <p:nvPicPr>
          <p:cNvPr id="135" name="Picture 1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7430" y="4328041"/>
            <a:ext cx="2034117" cy="1625599"/>
          </a:xfrm>
          <a:prstGeom prst="rect">
            <a:avLst/>
          </a:prstGeom>
        </p:spPr>
      </p:pic>
      <p:grpSp>
        <p:nvGrpSpPr>
          <p:cNvPr id="13" name="Group 12"/>
          <p:cNvGrpSpPr/>
          <p:nvPr/>
        </p:nvGrpSpPr>
        <p:grpSpPr>
          <a:xfrm>
            <a:off x="6691348" y="1286151"/>
            <a:ext cx="2089916" cy="1851905"/>
            <a:chOff x="6691348" y="1286151"/>
            <a:chExt cx="2089916" cy="1851905"/>
          </a:xfrm>
        </p:grpSpPr>
        <p:pic>
          <p:nvPicPr>
            <p:cNvPr id="99" name="Picture 98"/>
            <p:cNvPicPr>
              <a:picLocks noChangeAspect="1"/>
            </p:cNvPicPr>
            <p:nvPr/>
          </p:nvPicPr>
          <p:blipFill rotWithShape="1">
            <a:blip r:embed="rId5"/>
            <a:srcRect l="20919" t="14073" r="22336" b="9478"/>
            <a:stretch/>
          </p:blipFill>
          <p:spPr>
            <a:xfrm>
              <a:off x="8113043" y="2472381"/>
              <a:ext cx="658368" cy="658368"/>
            </a:xfrm>
            <a:prstGeom prst="ellipse">
              <a:avLst/>
            </a:prstGeom>
          </p:spPr>
        </p:pic>
        <p:pic>
          <p:nvPicPr>
            <p:cNvPr id="98" name="Picture 97"/>
            <p:cNvPicPr>
              <a:picLocks noChangeAspect="1"/>
            </p:cNvPicPr>
            <p:nvPr/>
          </p:nvPicPr>
          <p:blipFill rotWithShape="1">
            <a:blip r:embed="rId6"/>
            <a:srcRect l="498" t="8984" r="11935" b="25341"/>
            <a:stretch/>
          </p:blipFill>
          <p:spPr>
            <a:xfrm>
              <a:off x="8111372" y="1286151"/>
              <a:ext cx="669892" cy="669892"/>
            </a:xfrm>
            <a:prstGeom prst="ellipse">
              <a:avLst/>
            </a:prstGeom>
          </p:spPr>
        </p:pic>
        <p:pic>
          <p:nvPicPr>
            <p:cNvPr id="74" name="Picture 73"/>
            <p:cNvPicPr>
              <a:picLocks noChangeAspect="1"/>
            </p:cNvPicPr>
            <p:nvPr/>
          </p:nvPicPr>
          <p:blipFill rotWithShape="1">
            <a:blip r:embed="rId7"/>
            <a:srcRect l="2486" t="13353" r="39704"/>
            <a:stretch/>
          </p:blipFill>
          <p:spPr>
            <a:xfrm>
              <a:off x="6694143" y="2451155"/>
              <a:ext cx="658368" cy="658368"/>
            </a:xfrm>
            <a:prstGeom prst="ellipse">
              <a:avLst/>
            </a:prstGeom>
          </p:spPr>
        </p:pic>
        <p:grpSp>
          <p:nvGrpSpPr>
            <p:cNvPr id="12" name="Group 11"/>
            <p:cNvGrpSpPr/>
            <p:nvPr/>
          </p:nvGrpSpPr>
          <p:grpSpPr>
            <a:xfrm>
              <a:off x="6691348" y="1290425"/>
              <a:ext cx="2089916" cy="1847631"/>
              <a:chOff x="6691348" y="1290425"/>
              <a:chExt cx="2089916" cy="1847631"/>
            </a:xfrm>
          </p:grpSpPr>
          <p:pic>
            <p:nvPicPr>
              <p:cNvPr id="66" name="Picture 65"/>
              <p:cNvPicPr>
                <a:picLocks noChangeAspect="1"/>
              </p:cNvPicPr>
              <p:nvPr/>
            </p:nvPicPr>
            <p:blipFill rotWithShape="1">
              <a:blip r:embed="rId8" cstate="print">
                <a:extLst>
                  <a:ext uri="{28A0092B-C50C-407E-A947-70E740481C1C}">
                    <a14:useLocalDpi xmlns:a14="http://schemas.microsoft.com/office/drawing/2010/main" val="0"/>
                  </a:ext>
                </a:extLst>
              </a:blip>
              <a:srcRect l="10430" t="17778" r="12243" b="21544"/>
              <a:stretch/>
            </p:blipFill>
            <p:spPr>
              <a:xfrm>
                <a:off x="6691349" y="1299155"/>
                <a:ext cx="661162" cy="661162"/>
              </a:xfrm>
              <a:prstGeom prst="ellipse">
                <a:avLst/>
              </a:prstGeom>
            </p:spPr>
          </p:pic>
          <p:cxnSp>
            <p:nvCxnSpPr>
              <p:cNvPr id="196" name="Straight Arrow Connector 195"/>
              <p:cNvCxnSpPr>
                <a:stCxn id="66" idx="6"/>
              </p:cNvCxnSpPr>
              <p:nvPr/>
            </p:nvCxnSpPr>
            <p:spPr>
              <a:xfrm flipV="1">
                <a:off x="7352511" y="1625371"/>
                <a:ext cx="758861" cy="436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99" name="Straight Arrow Connector 198"/>
              <p:cNvCxnSpPr/>
              <p:nvPr/>
            </p:nvCxnSpPr>
            <p:spPr>
              <a:xfrm>
                <a:off x="7349233" y="2788378"/>
                <a:ext cx="762139" cy="14732"/>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04" name="Straight Arrow Connector 203"/>
              <p:cNvCxnSpPr>
                <a:endCxn id="66" idx="4"/>
              </p:cNvCxnSpPr>
              <p:nvPr/>
            </p:nvCxnSpPr>
            <p:spPr>
              <a:xfrm flipV="1">
                <a:off x="7020291" y="1960317"/>
                <a:ext cx="1639" cy="499119"/>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09" name="Straight Arrow Connector 208"/>
              <p:cNvCxnSpPr/>
              <p:nvPr/>
            </p:nvCxnSpPr>
            <p:spPr>
              <a:xfrm flipV="1">
                <a:off x="8446318" y="1960317"/>
                <a:ext cx="0" cy="50784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66" idx="5"/>
              </p:cNvCxnSpPr>
              <p:nvPr/>
            </p:nvCxnSpPr>
            <p:spPr>
              <a:xfrm>
                <a:off x="7255686" y="1863492"/>
                <a:ext cx="953789" cy="70277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7" name="Straight Arrow Connector 216"/>
              <p:cNvCxnSpPr/>
              <p:nvPr/>
            </p:nvCxnSpPr>
            <p:spPr>
              <a:xfrm flipV="1">
                <a:off x="7252888" y="1862214"/>
                <a:ext cx="956587" cy="69356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21" name="Connector: Curved 220"/>
              <p:cNvCxnSpPr>
                <a:stCxn id="66" idx="2"/>
                <a:endCxn id="66" idx="0"/>
              </p:cNvCxnSpPr>
              <p:nvPr/>
            </p:nvCxnSpPr>
            <p:spPr>
              <a:xfrm rot="10800000" flipH="1">
                <a:off x="6691348" y="1299156"/>
                <a:ext cx="330581" cy="330581"/>
              </a:xfrm>
              <a:prstGeom prst="curvedConnector4">
                <a:avLst>
                  <a:gd name="adj1" fmla="val -50903"/>
                  <a:gd name="adj2" fmla="val 14610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5" name="Connector: Curved 224"/>
              <p:cNvCxnSpPr/>
              <p:nvPr/>
            </p:nvCxnSpPr>
            <p:spPr>
              <a:xfrm rot="5400000" flipH="1">
                <a:off x="6691349" y="2788378"/>
                <a:ext cx="328942" cy="328942"/>
              </a:xfrm>
              <a:prstGeom prst="curvedConnector4">
                <a:avLst>
                  <a:gd name="adj1" fmla="val -37644"/>
                  <a:gd name="adj2" fmla="val 12606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0" name="Connector: Curved 229"/>
              <p:cNvCxnSpPr/>
              <p:nvPr/>
            </p:nvCxnSpPr>
            <p:spPr>
              <a:xfrm rot="16200000" flipH="1">
                <a:off x="8446318" y="1290425"/>
                <a:ext cx="334946" cy="334946"/>
              </a:xfrm>
              <a:prstGeom prst="curvedConnector4">
                <a:avLst>
                  <a:gd name="adj1" fmla="val -34125"/>
                  <a:gd name="adj2" fmla="val 145500"/>
                </a:avLst>
              </a:prstGeom>
              <a:ln w="38100">
                <a:tailEnd type="triangle"/>
              </a:ln>
            </p:spPr>
            <p:style>
              <a:lnRef idx="1">
                <a:schemeClr val="dk1"/>
              </a:lnRef>
              <a:fillRef idx="0">
                <a:schemeClr val="dk1"/>
              </a:fillRef>
              <a:effectRef idx="0">
                <a:schemeClr val="dk1"/>
              </a:effectRef>
              <a:fontRef idx="minor">
                <a:schemeClr val="tx1"/>
              </a:fontRef>
            </p:style>
          </p:cxnSp>
          <p:cxnSp>
            <p:nvCxnSpPr>
              <p:cNvPr id="233" name="Connector: Curved 232"/>
              <p:cNvCxnSpPr/>
              <p:nvPr/>
            </p:nvCxnSpPr>
            <p:spPr>
              <a:xfrm flipH="1">
                <a:off x="8446318" y="2803110"/>
                <a:ext cx="334946" cy="334946"/>
              </a:xfrm>
              <a:prstGeom prst="curvedConnector4">
                <a:avLst>
                  <a:gd name="adj1" fmla="val -34125"/>
                  <a:gd name="adj2" fmla="val 131282"/>
                </a:avLst>
              </a:prstGeom>
              <a:ln w="38100">
                <a:tailEnd type="triangle"/>
              </a:ln>
            </p:spPr>
            <p:style>
              <a:lnRef idx="1">
                <a:schemeClr val="dk1"/>
              </a:lnRef>
              <a:fillRef idx="0">
                <a:schemeClr val="dk1"/>
              </a:fillRef>
              <a:effectRef idx="0">
                <a:schemeClr val="dk1"/>
              </a:effectRef>
              <a:fontRef idx="minor">
                <a:schemeClr val="tx1"/>
              </a:fontRef>
            </p:style>
          </p:cxnSp>
        </p:grpSp>
      </p:grpSp>
      <p:sp>
        <p:nvSpPr>
          <p:cNvPr id="245" name="TextBox 244"/>
          <p:cNvSpPr txBox="1"/>
          <p:nvPr/>
        </p:nvSpPr>
        <p:spPr>
          <a:xfrm>
            <a:off x="1956290" y="6395172"/>
            <a:ext cx="792205" cy="430887"/>
          </a:xfrm>
          <a:prstGeom prst="rect">
            <a:avLst/>
          </a:prstGeom>
          <a:noFill/>
        </p:spPr>
        <p:txBody>
          <a:bodyPr wrap="none" rtlCol="0">
            <a:spAutoFit/>
          </a:bodyPr>
          <a:lstStyle/>
          <a:p>
            <a:r>
              <a:rPr lang="en-US" sz="2200" dirty="0"/>
              <a:t>Input</a:t>
            </a:r>
          </a:p>
        </p:txBody>
      </p:sp>
      <p:pic>
        <p:nvPicPr>
          <p:cNvPr id="263" name="Picture 26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369906" y="4196822"/>
            <a:ext cx="1373032" cy="1097280"/>
          </a:xfrm>
          <a:prstGeom prst="rect">
            <a:avLst/>
          </a:prstGeom>
        </p:spPr>
      </p:pic>
      <p:pic>
        <p:nvPicPr>
          <p:cNvPr id="264" name="Picture 26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742938" y="4167404"/>
            <a:ext cx="1373030" cy="1097280"/>
          </a:xfrm>
          <a:prstGeom prst="rect">
            <a:avLst/>
          </a:prstGeom>
        </p:spPr>
      </p:pic>
      <p:pic>
        <p:nvPicPr>
          <p:cNvPr id="265" name="Picture 26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20291" y="5289343"/>
            <a:ext cx="1373030" cy="1097280"/>
          </a:xfrm>
          <a:prstGeom prst="rect">
            <a:avLst/>
          </a:prstGeom>
        </p:spPr>
      </p:pic>
      <p:sp>
        <p:nvSpPr>
          <p:cNvPr id="266" name="Isosceles Triangle 265"/>
          <p:cNvSpPr/>
          <p:nvPr/>
        </p:nvSpPr>
        <p:spPr>
          <a:xfrm rot="5400000">
            <a:off x="3302823" y="5078779"/>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7" name="Isosceles Triangle 266"/>
          <p:cNvSpPr/>
          <p:nvPr/>
        </p:nvSpPr>
        <p:spPr>
          <a:xfrm rot="5400000">
            <a:off x="5995562" y="5078778"/>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8" name="TextBox 267"/>
          <p:cNvSpPr txBox="1"/>
          <p:nvPr/>
        </p:nvSpPr>
        <p:spPr>
          <a:xfrm>
            <a:off x="4073453" y="6395172"/>
            <a:ext cx="2013693" cy="430887"/>
          </a:xfrm>
          <a:prstGeom prst="rect">
            <a:avLst/>
          </a:prstGeom>
          <a:noFill/>
        </p:spPr>
        <p:txBody>
          <a:bodyPr wrap="none" rtlCol="0">
            <a:spAutoFit/>
          </a:bodyPr>
          <a:lstStyle/>
          <a:p>
            <a:r>
              <a:rPr lang="en-US" sz="2200" dirty="0"/>
              <a:t>Action sampling</a:t>
            </a:r>
          </a:p>
        </p:txBody>
      </p:sp>
      <p:sp>
        <p:nvSpPr>
          <p:cNvPr id="269" name="TextBox 268"/>
          <p:cNvSpPr txBox="1"/>
          <p:nvPr/>
        </p:nvSpPr>
        <p:spPr>
          <a:xfrm>
            <a:off x="7159703" y="6395172"/>
            <a:ext cx="1003801" cy="430887"/>
          </a:xfrm>
          <a:prstGeom prst="rect">
            <a:avLst/>
          </a:prstGeom>
          <a:noFill/>
        </p:spPr>
        <p:txBody>
          <a:bodyPr wrap="none" rtlCol="0">
            <a:spAutoFit/>
          </a:bodyPr>
          <a:lstStyle/>
          <a:p>
            <a:r>
              <a:rPr lang="en-US" sz="2200" dirty="0"/>
              <a:t>Output</a:t>
            </a:r>
          </a:p>
        </p:txBody>
      </p:sp>
      <p:grpSp>
        <p:nvGrpSpPr>
          <p:cNvPr id="114" name="Group 113"/>
          <p:cNvGrpSpPr/>
          <p:nvPr/>
        </p:nvGrpSpPr>
        <p:grpSpPr>
          <a:xfrm>
            <a:off x="3826307" y="4363390"/>
            <a:ext cx="2089916" cy="1851905"/>
            <a:chOff x="6691348" y="1286151"/>
            <a:chExt cx="2089916" cy="1851905"/>
          </a:xfrm>
        </p:grpSpPr>
        <p:pic>
          <p:nvPicPr>
            <p:cNvPr id="115" name="Picture 114"/>
            <p:cNvPicPr>
              <a:picLocks noChangeAspect="1"/>
            </p:cNvPicPr>
            <p:nvPr/>
          </p:nvPicPr>
          <p:blipFill rotWithShape="1">
            <a:blip r:embed="rId5"/>
            <a:srcRect l="20919" t="14073" r="22336" b="9478"/>
            <a:stretch/>
          </p:blipFill>
          <p:spPr>
            <a:xfrm>
              <a:off x="8113043" y="2472381"/>
              <a:ext cx="658368" cy="658368"/>
            </a:xfrm>
            <a:prstGeom prst="ellipse">
              <a:avLst/>
            </a:prstGeom>
          </p:spPr>
        </p:pic>
        <p:pic>
          <p:nvPicPr>
            <p:cNvPr id="116" name="Picture 115"/>
            <p:cNvPicPr>
              <a:picLocks noChangeAspect="1"/>
            </p:cNvPicPr>
            <p:nvPr/>
          </p:nvPicPr>
          <p:blipFill rotWithShape="1">
            <a:blip r:embed="rId6"/>
            <a:srcRect l="498" t="8984" r="11935" b="25341"/>
            <a:stretch/>
          </p:blipFill>
          <p:spPr>
            <a:xfrm>
              <a:off x="8111372" y="1286151"/>
              <a:ext cx="669892" cy="669892"/>
            </a:xfrm>
            <a:prstGeom prst="ellipse">
              <a:avLst/>
            </a:prstGeom>
          </p:spPr>
        </p:pic>
        <p:pic>
          <p:nvPicPr>
            <p:cNvPr id="117" name="Picture 116"/>
            <p:cNvPicPr>
              <a:picLocks noChangeAspect="1"/>
            </p:cNvPicPr>
            <p:nvPr/>
          </p:nvPicPr>
          <p:blipFill rotWithShape="1">
            <a:blip r:embed="rId7"/>
            <a:srcRect l="2486" t="13353" r="39704"/>
            <a:stretch/>
          </p:blipFill>
          <p:spPr>
            <a:xfrm>
              <a:off x="6694143" y="2451155"/>
              <a:ext cx="658368" cy="658368"/>
            </a:xfrm>
            <a:prstGeom prst="ellipse">
              <a:avLst/>
            </a:prstGeom>
          </p:spPr>
        </p:pic>
        <p:grpSp>
          <p:nvGrpSpPr>
            <p:cNvPr id="118" name="Group 117"/>
            <p:cNvGrpSpPr/>
            <p:nvPr/>
          </p:nvGrpSpPr>
          <p:grpSpPr>
            <a:xfrm>
              <a:off x="6691348" y="1290425"/>
              <a:ext cx="2089916" cy="1847631"/>
              <a:chOff x="6691348" y="1290425"/>
              <a:chExt cx="2089916" cy="1847631"/>
            </a:xfrm>
          </p:grpSpPr>
          <p:pic>
            <p:nvPicPr>
              <p:cNvPr id="119" name="Picture 118"/>
              <p:cNvPicPr>
                <a:picLocks noChangeAspect="1"/>
              </p:cNvPicPr>
              <p:nvPr/>
            </p:nvPicPr>
            <p:blipFill rotWithShape="1">
              <a:blip r:embed="rId8" cstate="print">
                <a:extLst>
                  <a:ext uri="{28A0092B-C50C-407E-A947-70E740481C1C}">
                    <a14:useLocalDpi xmlns:a14="http://schemas.microsoft.com/office/drawing/2010/main" val="0"/>
                  </a:ext>
                </a:extLst>
              </a:blip>
              <a:srcRect l="10430" t="17778" r="12243" b="21544"/>
              <a:stretch/>
            </p:blipFill>
            <p:spPr>
              <a:xfrm>
                <a:off x="6691349" y="1299155"/>
                <a:ext cx="661162" cy="661162"/>
              </a:xfrm>
              <a:prstGeom prst="ellipse">
                <a:avLst/>
              </a:prstGeom>
            </p:spPr>
          </p:pic>
          <p:cxnSp>
            <p:nvCxnSpPr>
              <p:cNvPr id="120" name="Straight Arrow Connector 119"/>
              <p:cNvCxnSpPr>
                <a:stCxn id="119" idx="6"/>
              </p:cNvCxnSpPr>
              <p:nvPr/>
            </p:nvCxnSpPr>
            <p:spPr>
              <a:xfrm flipV="1">
                <a:off x="7352511" y="1625371"/>
                <a:ext cx="758861" cy="436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p:cNvCxnSpPr/>
              <p:nvPr/>
            </p:nvCxnSpPr>
            <p:spPr>
              <a:xfrm>
                <a:off x="7349233" y="2788378"/>
                <a:ext cx="762139" cy="14732"/>
              </a:xfrm>
              <a:prstGeom prst="straightConnector1">
                <a:avLst/>
              </a:prstGeom>
              <a:ln w="3810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p:cNvCxnSpPr>
                <a:endCxn id="119" idx="4"/>
              </p:cNvCxnSpPr>
              <p:nvPr/>
            </p:nvCxnSpPr>
            <p:spPr>
              <a:xfrm flipV="1">
                <a:off x="7020291" y="1960317"/>
                <a:ext cx="1639" cy="499119"/>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p:cNvCxnSpPr/>
              <p:nvPr/>
            </p:nvCxnSpPr>
            <p:spPr>
              <a:xfrm flipV="1">
                <a:off x="8446318" y="1960317"/>
                <a:ext cx="0" cy="507847"/>
              </a:xfrm>
              <a:prstGeom prst="straightConnector1">
                <a:avLst/>
              </a:prstGeom>
              <a:ln w="3810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19" idx="5"/>
              </p:cNvCxnSpPr>
              <p:nvPr/>
            </p:nvCxnSpPr>
            <p:spPr>
              <a:xfrm>
                <a:off x="7255686" y="1863492"/>
                <a:ext cx="953789" cy="702775"/>
              </a:xfrm>
              <a:prstGeom prst="straightConnector1">
                <a:avLst/>
              </a:prstGeom>
              <a:ln w="3810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p:cNvCxnSpPr/>
              <p:nvPr/>
            </p:nvCxnSpPr>
            <p:spPr>
              <a:xfrm flipV="1">
                <a:off x="7252888" y="1862214"/>
                <a:ext cx="956587" cy="69356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26" name="Connector: Curved 125"/>
              <p:cNvCxnSpPr>
                <a:stCxn id="119" idx="2"/>
                <a:endCxn id="119" idx="0"/>
              </p:cNvCxnSpPr>
              <p:nvPr/>
            </p:nvCxnSpPr>
            <p:spPr>
              <a:xfrm rot="10800000" flipH="1">
                <a:off x="6691348" y="1299156"/>
                <a:ext cx="330581" cy="330581"/>
              </a:xfrm>
              <a:prstGeom prst="curvedConnector4">
                <a:avLst>
                  <a:gd name="adj1" fmla="val -50903"/>
                  <a:gd name="adj2" fmla="val 14610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7" name="Connector: Curved 126"/>
              <p:cNvCxnSpPr/>
              <p:nvPr/>
            </p:nvCxnSpPr>
            <p:spPr>
              <a:xfrm rot="5400000" flipH="1">
                <a:off x="6691349" y="2788378"/>
                <a:ext cx="328942" cy="328942"/>
              </a:xfrm>
              <a:prstGeom prst="curvedConnector4">
                <a:avLst>
                  <a:gd name="adj1" fmla="val -37644"/>
                  <a:gd name="adj2" fmla="val 12606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8" name="Connector: Curved 127"/>
              <p:cNvCxnSpPr/>
              <p:nvPr/>
            </p:nvCxnSpPr>
            <p:spPr>
              <a:xfrm rot="16200000" flipH="1">
                <a:off x="8446318" y="1290425"/>
                <a:ext cx="334946" cy="334946"/>
              </a:xfrm>
              <a:prstGeom prst="curvedConnector4">
                <a:avLst>
                  <a:gd name="adj1" fmla="val -34125"/>
                  <a:gd name="adj2" fmla="val 145500"/>
                </a:avLst>
              </a:prstGeom>
              <a:ln w="38100">
                <a:tailEnd type="triangle"/>
              </a:ln>
            </p:spPr>
            <p:style>
              <a:lnRef idx="1">
                <a:schemeClr val="dk1"/>
              </a:lnRef>
              <a:fillRef idx="0">
                <a:schemeClr val="dk1"/>
              </a:fillRef>
              <a:effectRef idx="0">
                <a:schemeClr val="dk1"/>
              </a:effectRef>
              <a:fontRef idx="minor">
                <a:schemeClr val="tx1"/>
              </a:fontRef>
            </p:style>
          </p:cxnSp>
          <p:cxnSp>
            <p:nvCxnSpPr>
              <p:cNvPr id="129" name="Connector: Curved 128"/>
              <p:cNvCxnSpPr/>
              <p:nvPr/>
            </p:nvCxnSpPr>
            <p:spPr>
              <a:xfrm flipH="1">
                <a:off x="8446318" y="2803110"/>
                <a:ext cx="334946" cy="334946"/>
              </a:xfrm>
              <a:prstGeom prst="curvedConnector4">
                <a:avLst>
                  <a:gd name="adj1" fmla="val -34125"/>
                  <a:gd name="adj2" fmla="val 131282"/>
                </a:avLst>
              </a:prstGeom>
              <a:ln w="381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pSp>
      </p:grpSp>
      <p:sp>
        <p:nvSpPr>
          <p:cNvPr id="14" name="Oval 13"/>
          <p:cNvSpPr/>
          <p:nvPr/>
        </p:nvSpPr>
        <p:spPr>
          <a:xfrm>
            <a:off x="5249265" y="5547074"/>
            <a:ext cx="668221" cy="668221"/>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p:txBody>
          <a:bodyPr/>
          <a:lstStyle/>
          <a:p>
            <a:fld id="{9F58998E-2429-314E-B86C-A079AABAA7E0}" type="slidenum">
              <a:rPr lang="en-US" smtClean="0"/>
              <a:t>11</a:t>
            </a:fld>
            <a:endParaRPr lang="en-US" dirty="0"/>
          </a:p>
        </p:txBody>
      </p:sp>
    </p:spTree>
    <p:extLst>
      <p:ext uri="{BB962C8B-B14F-4D97-AF65-F5344CB8AC3E}">
        <p14:creationId xmlns:p14="http://schemas.microsoft.com/office/powerpoint/2010/main" val="151926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2"/>
                                        </p:tgtEl>
                                        <p:attrNameLst>
                                          <p:attrName>style.visibility</p:attrName>
                                        </p:attrNameLst>
                                      </p:cBhvr>
                                      <p:to>
                                        <p:strVal val="visible"/>
                                      </p:to>
                                    </p:set>
                                    <p:animEffect transition="in" filter="fade">
                                      <p:cBhvr>
                                        <p:cTn id="16" dur="500"/>
                                        <p:tgtEl>
                                          <p:spTgt spid="1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400"/>
                                        <p:tgtEl>
                                          <p:spTgt spid="130"/>
                                        </p:tgtEl>
                                      </p:cBhvr>
                                    </p:animEffect>
                                  </p:childTnLst>
                                </p:cTn>
                              </p:par>
                              <p:par>
                                <p:cTn id="22" presetID="10" presetClass="entr" presetSubtype="0" fill="hold"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fade">
                                      <p:cBhvr>
                                        <p:cTn id="24" dur="500"/>
                                        <p:tgtEl>
                                          <p:spTgt spid="5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fade">
                                      <p:cBhvr>
                                        <p:cTn id="27" dur="500"/>
                                        <p:tgtEl>
                                          <p:spTgt spid="13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1"/>
                                        </p:tgtEl>
                                        <p:attrNameLst>
                                          <p:attrName>style.visibility</p:attrName>
                                        </p:attrNameLst>
                                      </p:cBhvr>
                                      <p:to>
                                        <p:strVal val="visible"/>
                                      </p:to>
                                    </p:set>
                                    <p:animEffect transition="in" filter="fade">
                                      <p:cBhvr>
                                        <p:cTn id="32" dur="400"/>
                                        <p:tgtEl>
                                          <p:spTgt spid="131"/>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34"/>
                                        </p:tgtEl>
                                        <p:attrNameLst>
                                          <p:attrName>style.visibility</p:attrName>
                                        </p:attrNameLst>
                                      </p:cBhvr>
                                      <p:to>
                                        <p:strVal val="visible"/>
                                      </p:to>
                                    </p:set>
                                    <p:animEffect transition="in" filter="fade">
                                      <p:cBhvr>
                                        <p:cTn id="38" dur="500"/>
                                        <p:tgtEl>
                                          <p:spTgt spid="13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35"/>
                                        </p:tgtEl>
                                        <p:attrNameLst>
                                          <p:attrName>style.visibility</p:attrName>
                                        </p:attrNameLst>
                                      </p:cBhvr>
                                      <p:to>
                                        <p:strVal val="visible"/>
                                      </p:to>
                                    </p:set>
                                    <p:animEffect transition="in" filter="fade">
                                      <p:cBhvr>
                                        <p:cTn id="43" dur="500"/>
                                        <p:tgtEl>
                                          <p:spTgt spid="135"/>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266"/>
                                        </p:tgtEl>
                                        <p:attrNameLst>
                                          <p:attrName>style.visibility</p:attrName>
                                        </p:attrNameLst>
                                      </p:cBhvr>
                                      <p:to>
                                        <p:strVal val="visible"/>
                                      </p:to>
                                    </p:set>
                                    <p:animEffect transition="in" filter="fade">
                                      <p:cBhvr>
                                        <p:cTn id="51" dur="400"/>
                                        <p:tgtEl>
                                          <p:spTgt spid="266"/>
                                        </p:tgtEl>
                                      </p:cBhvr>
                                    </p:animEffect>
                                  </p:childTnLst>
                                </p:cTn>
                              </p:par>
                              <p:par>
                                <p:cTn id="52" presetID="10" presetClass="entr" presetSubtype="0" fill="hold" nodeType="withEffect">
                                  <p:stCondLst>
                                    <p:cond delay="0"/>
                                  </p:stCondLst>
                                  <p:childTnLst>
                                    <p:set>
                                      <p:cBhvr>
                                        <p:cTn id="53" dur="1" fill="hold">
                                          <p:stCondLst>
                                            <p:cond delay="0"/>
                                          </p:stCondLst>
                                        </p:cTn>
                                        <p:tgtEl>
                                          <p:spTgt spid="114"/>
                                        </p:tgtEl>
                                        <p:attrNameLst>
                                          <p:attrName>style.visibility</p:attrName>
                                        </p:attrNameLst>
                                      </p:cBhvr>
                                      <p:to>
                                        <p:strVal val="visible"/>
                                      </p:to>
                                    </p:set>
                                    <p:animEffect transition="in" filter="fade">
                                      <p:cBhvr>
                                        <p:cTn id="54" dur="500"/>
                                        <p:tgtEl>
                                          <p:spTgt spid="11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68"/>
                                        </p:tgtEl>
                                        <p:attrNameLst>
                                          <p:attrName>style.visibility</p:attrName>
                                        </p:attrNameLst>
                                      </p:cBhvr>
                                      <p:to>
                                        <p:strVal val="visible"/>
                                      </p:to>
                                    </p:set>
                                    <p:animEffect transition="in" filter="fade">
                                      <p:cBhvr>
                                        <p:cTn id="57" dur="500"/>
                                        <p:tgtEl>
                                          <p:spTgt spid="26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67"/>
                                        </p:tgtEl>
                                        <p:attrNameLst>
                                          <p:attrName>style.visibility</p:attrName>
                                        </p:attrNameLst>
                                      </p:cBhvr>
                                      <p:to>
                                        <p:strVal val="visible"/>
                                      </p:to>
                                    </p:set>
                                    <p:animEffect transition="in" filter="fade">
                                      <p:cBhvr>
                                        <p:cTn id="62" dur="400"/>
                                        <p:tgtEl>
                                          <p:spTgt spid="267"/>
                                        </p:tgtEl>
                                      </p:cBhvr>
                                    </p:animEffect>
                                  </p:childTnLst>
                                </p:cTn>
                              </p:par>
                              <p:par>
                                <p:cTn id="63" presetID="10" presetClass="entr" presetSubtype="0" fill="hold" nodeType="withEffect">
                                  <p:stCondLst>
                                    <p:cond delay="0"/>
                                  </p:stCondLst>
                                  <p:childTnLst>
                                    <p:set>
                                      <p:cBhvr>
                                        <p:cTn id="64" dur="1" fill="hold">
                                          <p:stCondLst>
                                            <p:cond delay="0"/>
                                          </p:stCondLst>
                                        </p:cTn>
                                        <p:tgtEl>
                                          <p:spTgt spid="263"/>
                                        </p:tgtEl>
                                        <p:attrNameLst>
                                          <p:attrName>style.visibility</p:attrName>
                                        </p:attrNameLst>
                                      </p:cBhvr>
                                      <p:to>
                                        <p:strVal val="visible"/>
                                      </p:to>
                                    </p:set>
                                    <p:animEffect transition="in" filter="fade">
                                      <p:cBhvr>
                                        <p:cTn id="65" dur="500"/>
                                        <p:tgtEl>
                                          <p:spTgt spid="263"/>
                                        </p:tgtEl>
                                      </p:cBhvr>
                                    </p:animEffect>
                                  </p:childTnLst>
                                </p:cTn>
                              </p:par>
                              <p:par>
                                <p:cTn id="66" presetID="10" presetClass="entr" presetSubtype="0" fill="hold" nodeType="withEffect">
                                  <p:stCondLst>
                                    <p:cond delay="0"/>
                                  </p:stCondLst>
                                  <p:childTnLst>
                                    <p:set>
                                      <p:cBhvr>
                                        <p:cTn id="67" dur="1" fill="hold">
                                          <p:stCondLst>
                                            <p:cond delay="0"/>
                                          </p:stCondLst>
                                        </p:cTn>
                                        <p:tgtEl>
                                          <p:spTgt spid="264"/>
                                        </p:tgtEl>
                                        <p:attrNameLst>
                                          <p:attrName>style.visibility</p:attrName>
                                        </p:attrNameLst>
                                      </p:cBhvr>
                                      <p:to>
                                        <p:strVal val="visible"/>
                                      </p:to>
                                    </p:set>
                                    <p:animEffect transition="in" filter="fade">
                                      <p:cBhvr>
                                        <p:cTn id="68" dur="500"/>
                                        <p:tgtEl>
                                          <p:spTgt spid="264"/>
                                        </p:tgtEl>
                                      </p:cBhvr>
                                    </p:animEffect>
                                  </p:childTnLst>
                                </p:cTn>
                              </p:par>
                              <p:par>
                                <p:cTn id="69" presetID="10" presetClass="entr" presetSubtype="0" fill="hold" nodeType="withEffect">
                                  <p:stCondLst>
                                    <p:cond delay="0"/>
                                  </p:stCondLst>
                                  <p:childTnLst>
                                    <p:set>
                                      <p:cBhvr>
                                        <p:cTn id="70" dur="1" fill="hold">
                                          <p:stCondLst>
                                            <p:cond delay="0"/>
                                          </p:stCondLst>
                                        </p:cTn>
                                        <p:tgtEl>
                                          <p:spTgt spid="265"/>
                                        </p:tgtEl>
                                        <p:attrNameLst>
                                          <p:attrName>style.visibility</p:attrName>
                                        </p:attrNameLst>
                                      </p:cBhvr>
                                      <p:to>
                                        <p:strVal val="visible"/>
                                      </p:to>
                                    </p:set>
                                    <p:animEffect transition="in" filter="fade">
                                      <p:cBhvr>
                                        <p:cTn id="71" dur="500"/>
                                        <p:tgtEl>
                                          <p:spTgt spid="265"/>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69"/>
                                        </p:tgtEl>
                                        <p:attrNameLst>
                                          <p:attrName>style.visibility</p:attrName>
                                        </p:attrNameLst>
                                      </p:cBhvr>
                                      <p:to>
                                        <p:strVal val="visible"/>
                                      </p:to>
                                    </p:set>
                                    <p:animEffect transition="in" filter="fade">
                                      <p:cBhvr>
                                        <p:cTn id="74" dur="5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130" grpId="0" animBg="1"/>
      <p:bldP spid="131" grpId="0" animBg="1"/>
      <p:bldP spid="132" grpId="0"/>
      <p:bldP spid="133" grpId="0"/>
      <p:bldP spid="134" grpId="0"/>
      <p:bldP spid="245" grpId="0"/>
      <p:bldP spid="266" grpId="0" animBg="1"/>
      <p:bldP spid="267" grpId="0" animBg="1"/>
      <p:bldP spid="268" grpId="0"/>
      <p:bldP spid="26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grpSp>
        <p:nvGrpSpPr>
          <p:cNvPr id="2" name="Group 1"/>
          <p:cNvGrpSpPr/>
          <p:nvPr/>
        </p:nvGrpSpPr>
        <p:grpSpPr>
          <a:xfrm>
            <a:off x="17745" y="1286151"/>
            <a:ext cx="8763519" cy="2464305"/>
            <a:chOff x="17745" y="1286151"/>
            <a:chExt cx="8763519" cy="2464305"/>
          </a:xfrm>
        </p:grpSpPr>
        <p:pic>
          <p:nvPicPr>
            <p:cNvPr id="4" name="Picture 3"/>
            <p:cNvPicPr>
              <a:picLocks noChangeAspect="1"/>
            </p:cNvPicPr>
            <p:nvPr/>
          </p:nvPicPr>
          <p:blipFill>
            <a:blip r:embed="rId3"/>
            <a:stretch>
              <a:fillRect/>
            </a:stretch>
          </p:blipFill>
          <p:spPr>
            <a:xfrm>
              <a:off x="1347085" y="1322070"/>
              <a:ext cx="2024462" cy="1922242"/>
            </a:xfrm>
            <a:prstGeom prst="rect">
              <a:avLst/>
            </a:prstGeom>
          </p:spPr>
        </p:pic>
        <p:grpSp>
          <p:nvGrpSpPr>
            <p:cNvPr id="55" name="Group 54"/>
            <p:cNvGrpSpPr/>
            <p:nvPr/>
          </p:nvGrpSpPr>
          <p:grpSpPr>
            <a:xfrm>
              <a:off x="3801054" y="1500569"/>
              <a:ext cx="2243377" cy="1630074"/>
              <a:chOff x="1745708" y="1941739"/>
              <a:chExt cx="6275563" cy="4559926"/>
            </a:xfrm>
          </p:grpSpPr>
          <p:grpSp>
            <p:nvGrpSpPr>
              <p:cNvPr id="21" name="Group 20"/>
              <p:cNvGrpSpPr/>
              <p:nvPr/>
            </p:nvGrpSpPr>
            <p:grpSpPr>
              <a:xfrm>
                <a:off x="1745708" y="1941739"/>
                <a:ext cx="6275563" cy="4559926"/>
                <a:chOff x="2667000" y="2286000"/>
                <a:chExt cx="6275563" cy="4559926"/>
              </a:xfrm>
            </p:grpSpPr>
            <p:cxnSp>
              <p:nvCxnSpPr>
                <p:cNvPr id="29" name="Straight Connector 28"/>
                <p:cNvCxnSpPr/>
                <p:nvPr/>
              </p:nvCxnSpPr>
              <p:spPr>
                <a:xfrm>
                  <a:off x="3276600" y="2286000"/>
                  <a:ext cx="152400" cy="1447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0" name="Straight Connector 29"/>
                <p:cNvCxnSpPr/>
                <p:nvPr/>
              </p:nvCxnSpPr>
              <p:spPr>
                <a:xfrm>
                  <a:off x="2971800" y="3276600"/>
                  <a:ext cx="457200" cy="4572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1" name="Straight Connector 30"/>
                <p:cNvCxnSpPr/>
                <p:nvPr/>
              </p:nvCxnSpPr>
              <p:spPr>
                <a:xfrm>
                  <a:off x="2971800" y="3276600"/>
                  <a:ext cx="381000" cy="1066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2" name="Straight Connector 31"/>
                <p:cNvCxnSpPr/>
                <p:nvPr/>
              </p:nvCxnSpPr>
              <p:spPr>
                <a:xfrm flipV="1">
                  <a:off x="3352800" y="4191000"/>
                  <a:ext cx="1447800" cy="1524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3" name="Straight Connector 32"/>
                <p:cNvCxnSpPr/>
                <p:nvPr/>
              </p:nvCxnSpPr>
              <p:spPr>
                <a:xfrm flipH="1" flipV="1">
                  <a:off x="3429000" y="3733800"/>
                  <a:ext cx="304800" cy="228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4" name="Straight Connector 33"/>
                <p:cNvCxnSpPr/>
                <p:nvPr/>
              </p:nvCxnSpPr>
              <p:spPr>
                <a:xfrm>
                  <a:off x="3733800" y="3962400"/>
                  <a:ext cx="1219200" cy="1752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5" name="Straight Connector 34"/>
                <p:cNvCxnSpPr/>
                <p:nvPr/>
              </p:nvCxnSpPr>
              <p:spPr>
                <a:xfrm flipH="1" flipV="1">
                  <a:off x="3429000" y="3733800"/>
                  <a:ext cx="381000" cy="1797297"/>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6" name="Straight Connector 35"/>
                <p:cNvCxnSpPr/>
                <p:nvPr/>
              </p:nvCxnSpPr>
              <p:spPr>
                <a:xfrm flipV="1">
                  <a:off x="4953000" y="5001552"/>
                  <a:ext cx="1447800" cy="685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a:xfrm flipV="1">
                  <a:off x="3810000" y="5418228"/>
                  <a:ext cx="300037" cy="11287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a:xfrm flipV="1">
                  <a:off x="4110037" y="5192307"/>
                  <a:ext cx="1566863" cy="2300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9" name="Straight Connector 38"/>
                <p:cNvCxnSpPr/>
                <p:nvPr/>
              </p:nvCxnSpPr>
              <p:spPr>
                <a:xfrm>
                  <a:off x="4191000" y="6215905"/>
                  <a:ext cx="2362200" cy="1086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40" name="Straight Connector 39"/>
                <p:cNvCxnSpPr/>
                <p:nvPr/>
              </p:nvCxnSpPr>
              <p:spPr>
                <a:xfrm>
                  <a:off x="3810000" y="5531097"/>
                  <a:ext cx="381000" cy="70105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41" name="Straight Arrow Connector 40"/>
                <p:cNvCxnSpPr/>
                <p:nvPr/>
              </p:nvCxnSpPr>
              <p:spPr>
                <a:xfrm flipV="1">
                  <a:off x="2667000" y="3308872"/>
                  <a:ext cx="6275563" cy="1592205"/>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667000" y="3531164"/>
                  <a:ext cx="2895600" cy="3314762"/>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grpSp>
          <p:sp>
            <p:nvSpPr>
              <p:cNvPr id="51" name="Oval 50"/>
              <p:cNvSpPr/>
              <p:nvPr/>
            </p:nvSpPr>
            <p:spPr>
              <a:xfrm rot="3138801">
                <a:off x="4519058" y="3489826"/>
                <a:ext cx="1393096" cy="693176"/>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rot="6290833">
                <a:off x="5415845" y="4808951"/>
                <a:ext cx="905332" cy="571887"/>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rot="20534883">
                <a:off x="6629724" y="2453025"/>
                <a:ext cx="919550" cy="1474418"/>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0" name="TextBox 79"/>
            <p:cNvSpPr txBox="1"/>
            <p:nvPr/>
          </p:nvSpPr>
          <p:spPr>
            <a:xfrm>
              <a:off x="17745" y="2129755"/>
              <a:ext cx="1282723" cy="461665"/>
            </a:xfrm>
            <a:prstGeom prst="rect">
              <a:avLst/>
            </a:prstGeom>
            <a:noFill/>
          </p:spPr>
          <p:txBody>
            <a:bodyPr wrap="none" rtlCol="0">
              <a:spAutoFit/>
            </a:bodyPr>
            <a:lstStyle/>
            <a:p>
              <a:r>
                <a:rPr lang="en-US" sz="2400" b="1" dirty="0">
                  <a:solidFill>
                    <a:srgbClr val="0476BD"/>
                  </a:solidFill>
                </a:rPr>
                <a:t>Learning</a:t>
              </a:r>
            </a:p>
          </p:txBody>
        </p:sp>
        <p:sp>
          <p:nvSpPr>
            <p:cNvPr id="130" name="Isosceles Triangle 129"/>
            <p:cNvSpPr/>
            <p:nvPr/>
          </p:nvSpPr>
          <p:spPr>
            <a:xfrm rot="5400000">
              <a:off x="3302823" y="2287008"/>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1" name="Isosceles Triangle 130"/>
            <p:cNvSpPr/>
            <p:nvPr/>
          </p:nvSpPr>
          <p:spPr>
            <a:xfrm rot="5400000">
              <a:off x="5995460" y="2234508"/>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2" name="TextBox 131"/>
            <p:cNvSpPr txBox="1"/>
            <p:nvPr/>
          </p:nvSpPr>
          <p:spPr>
            <a:xfrm>
              <a:off x="1231763" y="3319569"/>
              <a:ext cx="2255105" cy="430887"/>
            </a:xfrm>
            <a:prstGeom prst="rect">
              <a:avLst/>
            </a:prstGeom>
            <a:noFill/>
          </p:spPr>
          <p:txBody>
            <a:bodyPr wrap="none" rtlCol="0">
              <a:spAutoFit/>
            </a:bodyPr>
            <a:lstStyle/>
            <a:p>
              <a:r>
                <a:rPr lang="en-US" sz="2200" dirty="0"/>
                <a:t>Annotated photos</a:t>
              </a:r>
            </a:p>
          </p:txBody>
        </p:sp>
        <p:sp>
          <p:nvSpPr>
            <p:cNvPr id="133" name="TextBox 132"/>
            <p:cNvSpPr txBox="1"/>
            <p:nvPr/>
          </p:nvSpPr>
          <p:spPr>
            <a:xfrm>
              <a:off x="4157920" y="3319569"/>
              <a:ext cx="1713931" cy="430887"/>
            </a:xfrm>
            <a:prstGeom prst="rect">
              <a:avLst/>
            </a:prstGeom>
            <a:noFill/>
          </p:spPr>
          <p:txBody>
            <a:bodyPr wrap="none" rtlCol="0">
              <a:spAutoFit/>
            </a:bodyPr>
            <a:lstStyle/>
            <a:p>
              <a:r>
                <a:rPr lang="en-US" sz="2200" dirty="0"/>
                <a:t>Action model</a:t>
              </a:r>
            </a:p>
          </p:txBody>
        </p:sp>
        <p:sp>
          <p:nvSpPr>
            <p:cNvPr id="134" name="TextBox 133"/>
            <p:cNvSpPr txBox="1"/>
            <p:nvPr/>
          </p:nvSpPr>
          <p:spPr>
            <a:xfrm>
              <a:off x="6985667" y="3319569"/>
              <a:ext cx="1640834" cy="430887"/>
            </a:xfrm>
            <a:prstGeom prst="rect">
              <a:avLst/>
            </a:prstGeom>
            <a:noFill/>
          </p:spPr>
          <p:txBody>
            <a:bodyPr wrap="none" rtlCol="0">
              <a:spAutoFit/>
            </a:bodyPr>
            <a:lstStyle/>
            <a:p>
              <a:r>
                <a:rPr lang="en-US" sz="2200" dirty="0"/>
                <a:t>Action graph</a:t>
              </a:r>
            </a:p>
          </p:txBody>
        </p:sp>
        <p:grpSp>
          <p:nvGrpSpPr>
            <p:cNvPr id="13" name="Group 12"/>
            <p:cNvGrpSpPr/>
            <p:nvPr/>
          </p:nvGrpSpPr>
          <p:grpSpPr>
            <a:xfrm>
              <a:off x="6691348" y="1286151"/>
              <a:ext cx="2089916" cy="1851905"/>
              <a:chOff x="6691348" y="1286151"/>
              <a:chExt cx="2089916" cy="1851905"/>
            </a:xfrm>
          </p:grpSpPr>
          <p:pic>
            <p:nvPicPr>
              <p:cNvPr id="99" name="Picture 98"/>
              <p:cNvPicPr>
                <a:picLocks noChangeAspect="1"/>
              </p:cNvPicPr>
              <p:nvPr/>
            </p:nvPicPr>
            <p:blipFill rotWithShape="1">
              <a:blip r:embed="rId4"/>
              <a:srcRect l="20919" t="14073" r="22336" b="9478"/>
              <a:stretch/>
            </p:blipFill>
            <p:spPr>
              <a:xfrm>
                <a:off x="8113043" y="2472381"/>
                <a:ext cx="658368" cy="658368"/>
              </a:xfrm>
              <a:prstGeom prst="ellipse">
                <a:avLst/>
              </a:prstGeom>
            </p:spPr>
          </p:pic>
          <p:pic>
            <p:nvPicPr>
              <p:cNvPr id="98" name="Picture 97"/>
              <p:cNvPicPr>
                <a:picLocks noChangeAspect="1"/>
              </p:cNvPicPr>
              <p:nvPr/>
            </p:nvPicPr>
            <p:blipFill rotWithShape="1">
              <a:blip r:embed="rId5"/>
              <a:srcRect l="498" t="8984" r="11935" b="25341"/>
              <a:stretch/>
            </p:blipFill>
            <p:spPr>
              <a:xfrm>
                <a:off x="8111372" y="1286151"/>
                <a:ext cx="669892" cy="669892"/>
              </a:xfrm>
              <a:prstGeom prst="ellipse">
                <a:avLst/>
              </a:prstGeom>
            </p:spPr>
          </p:pic>
          <p:pic>
            <p:nvPicPr>
              <p:cNvPr id="74" name="Picture 73"/>
              <p:cNvPicPr>
                <a:picLocks noChangeAspect="1"/>
              </p:cNvPicPr>
              <p:nvPr/>
            </p:nvPicPr>
            <p:blipFill rotWithShape="1">
              <a:blip r:embed="rId6"/>
              <a:srcRect l="2486" t="13353" r="39704"/>
              <a:stretch/>
            </p:blipFill>
            <p:spPr>
              <a:xfrm>
                <a:off x="6694143" y="2451155"/>
                <a:ext cx="658368" cy="658368"/>
              </a:xfrm>
              <a:prstGeom prst="ellipse">
                <a:avLst/>
              </a:prstGeom>
            </p:spPr>
          </p:pic>
          <p:grpSp>
            <p:nvGrpSpPr>
              <p:cNvPr id="12" name="Group 11"/>
              <p:cNvGrpSpPr/>
              <p:nvPr/>
            </p:nvGrpSpPr>
            <p:grpSpPr>
              <a:xfrm>
                <a:off x="6691348" y="1290425"/>
                <a:ext cx="2089916" cy="1847631"/>
                <a:chOff x="6691348" y="1290425"/>
                <a:chExt cx="2089916" cy="1847631"/>
              </a:xfrm>
            </p:grpSpPr>
            <p:pic>
              <p:nvPicPr>
                <p:cNvPr id="66" name="Picture 65"/>
                <p:cNvPicPr>
                  <a:picLocks noChangeAspect="1"/>
                </p:cNvPicPr>
                <p:nvPr/>
              </p:nvPicPr>
              <p:blipFill rotWithShape="1">
                <a:blip r:embed="rId7" cstate="print">
                  <a:extLst>
                    <a:ext uri="{28A0092B-C50C-407E-A947-70E740481C1C}">
                      <a14:useLocalDpi xmlns:a14="http://schemas.microsoft.com/office/drawing/2010/main" val="0"/>
                    </a:ext>
                  </a:extLst>
                </a:blip>
                <a:srcRect l="10430" t="17778" r="12243" b="21544"/>
                <a:stretch/>
              </p:blipFill>
              <p:spPr>
                <a:xfrm>
                  <a:off x="6691349" y="1299155"/>
                  <a:ext cx="661162" cy="661162"/>
                </a:xfrm>
                <a:prstGeom prst="ellipse">
                  <a:avLst/>
                </a:prstGeom>
              </p:spPr>
            </p:pic>
            <p:cxnSp>
              <p:nvCxnSpPr>
                <p:cNvPr id="196" name="Straight Arrow Connector 195"/>
                <p:cNvCxnSpPr>
                  <a:stCxn id="66" idx="6"/>
                </p:cNvCxnSpPr>
                <p:nvPr/>
              </p:nvCxnSpPr>
              <p:spPr>
                <a:xfrm flipV="1">
                  <a:off x="7352511" y="1625371"/>
                  <a:ext cx="758861" cy="436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99" name="Straight Arrow Connector 198"/>
                <p:cNvCxnSpPr/>
                <p:nvPr/>
              </p:nvCxnSpPr>
              <p:spPr>
                <a:xfrm>
                  <a:off x="7349233" y="2788378"/>
                  <a:ext cx="762139" cy="14732"/>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04" name="Straight Arrow Connector 203"/>
                <p:cNvCxnSpPr>
                  <a:endCxn id="66" idx="4"/>
                </p:cNvCxnSpPr>
                <p:nvPr/>
              </p:nvCxnSpPr>
              <p:spPr>
                <a:xfrm flipV="1">
                  <a:off x="7020291" y="1960317"/>
                  <a:ext cx="1639" cy="499119"/>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09" name="Straight Arrow Connector 208"/>
                <p:cNvCxnSpPr/>
                <p:nvPr/>
              </p:nvCxnSpPr>
              <p:spPr>
                <a:xfrm flipV="1">
                  <a:off x="8446318" y="1960317"/>
                  <a:ext cx="0" cy="50784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66" idx="5"/>
                </p:cNvCxnSpPr>
                <p:nvPr/>
              </p:nvCxnSpPr>
              <p:spPr>
                <a:xfrm>
                  <a:off x="7255686" y="1863492"/>
                  <a:ext cx="953789" cy="70277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17" name="Straight Arrow Connector 216"/>
                <p:cNvCxnSpPr/>
                <p:nvPr/>
              </p:nvCxnSpPr>
              <p:spPr>
                <a:xfrm flipV="1">
                  <a:off x="7252888" y="1862214"/>
                  <a:ext cx="956587" cy="69356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221" name="Connector: Curved 220"/>
                <p:cNvCxnSpPr>
                  <a:stCxn id="66" idx="2"/>
                  <a:endCxn id="66" idx="0"/>
                </p:cNvCxnSpPr>
                <p:nvPr/>
              </p:nvCxnSpPr>
              <p:spPr>
                <a:xfrm rot="10800000" flipH="1">
                  <a:off x="6691348" y="1299156"/>
                  <a:ext cx="330581" cy="330581"/>
                </a:xfrm>
                <a:prstGeom prst="curvedConnector4">
                  <a:avLst>
                    <a:gd name="adj1" fmla="val -50903"/>
                    <a:gd name="adj2" fmla="val 146101"/>
                  </a:avLst>
                </a:prstGeom>
                <a:ln w="38100">
                  <a:tailEnd type="triangle"/>
                </a:ln>
              </p:spPr>
              <p:style>
                <a:lnRef idx="1">
                  <a:schemeClr val="dk1"/>
                </a:lnRef>
                <a:fillRef idx="0">
                  <a:schemeClr val="dk1"/>
                </a:fillRef>
                <a:effectRef idx="0">
                  <a:schemeClr val="dk1"/>
                </a:effectRef>
                <a:fontRef idx="minor">
                  <a:schemeClr val="tx1"/>
                </a:fontRef>
              </p:style>
            </p:cxnSp>
            <p:cxnSp>
              <p:nvCxnSpPr>
                <p:cNvPr id="225" name="Connector: Curved 224"/>
                <p:cNvCxnSpPr/>
                <p:nvPr/>
              </p:nvCxnSpPr>
              <p:spPr>
                <a:xfrm rot="5400000" flipH="1">
                  <a:off x="6691349" y="2788378"/>
                  <a:ext cx="328942" cy="328942"/>
                </a:xfrm>
                <a:prstGeom prst="curvedConnector4">
                  <a:avLst>
                    <a:gd name="adj1" fmla="val -37644"/>
                    <a:gd name="adj2" fmla="val 126061"/>
                  </a:avLst>
                </a:prstGeom>
                <a:ln w="38100">
                  <a:tailEnd type="triangle"/>
                </a:ln>
              </p:spPr>
              <p:style>
                <a:lnRef idx="1">
                  <a:schemeClr val="dk1"/>
                </a:lnRef>
                <a:fillRef idx="0">
                  <a:schemeClr val="dk1"/>
                </a:fillRef>
                <a:effectRef idx="0">
                  <a:schemeClr val="dk1"/>
                </a:effectRef>
                <a:fontRef idx="minor">
                  <a:schemeClr val="tx1"/>
                </a:fontRef>
              </p:style>
            </p:cxnSp>
            <p:cxnSp>
              <p:nvCxnSpPr>
                <p:cNvPr id="230" name="Connector: Curved 229"/>
                <p:cNvCxnSpPr/>
                <p:nvPr/>
              </p:nvCxnSpPr>
              <p:spPr>
                <a:xfrm rot="16200000" flipH="1">
                  <a:off x="8446318" y="1290425"/>
                  <a:ext cx="334946" cy="334946"/>
                </a:xfrm>
                <a:prstGeom prst="curvedConnector4">
                  <a:avLst>
                    <a:gd name="adj1" fmla="val -34125"/>
                    <a:gd name="adj2" fmla="val 145500"/>
                  </a:avLst>
                </a:prstGeom>
                <a:ln w="38100">
                  <a:tailEnd type="triangle"/>
                </a:ln>
              </p:spPr>
              <p:style>
                <a:lnRef idx="1">
                  <a:schemeClr val="dk1"/>
                </a:lnRef>
                <a:fillRef idx="0">
                  <a:schemeClr val="dk1"/>
                </a:fillRef>
                <a:effectRef idx="0">
                  <a:schemeClr val="dk1"/>
                </a:effectRef>
                <a:fontRef idx="minor">
                  <a:schemeClr val="tx1"/>
                </a:fontRef>
              </p:style>
            </p:cxnSp>
            <p:cxnSp>
              <p:nvCxnSpPr>
                <p:cNvPr id="233" name="Connector: Curved 232"/>
                <p:cNvCxnSpPr/>
                <p:nvPr/>
              </p:nvCxnSpPr>
              <p:spPr>
                <a:xfrm flipH="1">
                  <a:off x="8446318" y="2803110"/>
                  <a:ext cx="334946" cy="334946"/>
                </a:xfrm>
                <a:prstGeom prst="curvedConnector4">
                  <a:avLst>
                    <a:gd name="adj1" fmla="val -34125"/>
                    <a:gd name="adj2" fmla="val 131282"/>
                  </a:avLst>
                </a:prstGeom>
                <a:ln w="38100">
                  <a:tailEnd type="triangle"/>
                </a:ln>
              </p:spPr>
              <p:style>
                <a:lnRef idx="1">
                  <a:schemeClr val="dk1"/>
                </a:lnRef>
                <a:fillRef idx="0">
                  <a:schemeClr val="dk1"/>
                </a:fillRef>
                <a:effectRef idx="0">
                  <a:schemeClr val="dk1"/>
                </a:effectRef>
                <a:fontRef idx="minor">
                  <a:schemeClr val="tx1"/>
                </a:fontRef>
              </p:style>
            </p:cxnSp>
          </p:grpSp>
        </p:grpSp>
      </p:grpSp>
    </p:spTree>
    <p:extLst>
      <p:ext uri="{BB962C8B-B14F-4D97-AF65-F5344CB8AC3E}">
        <p14:creationId xmlns:p14="http://schemas.microsoft.com/office/powerpoint/2010/main" val="257343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61111E-6 3.7037E-7 L 0.00121 0.17963 " pathEditMode="relative" rAng="0" ptsTypes="AA">
                                      <p:cBhvr>
                                        <p:cTn id="6" dur="2000" fill="hold"/>
                                        <p:tgtEl>
                                          <p:spTgt spid="2"/>
                                        </p:tgtEl>
                                        <p:attrNameLst>
                                          <p:attrName>ppt_x</p:attrName>
                                          <p:attrName>ppt_y</p:attrName>
                                        </p:attrNameLst>
                                      </p:cBhvr>
                                      <p:rCtr x="52" y="89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normAutofit/>
          </a:bodyPr>
          <a:lstStyle/>
          <a:p>
            <a:r>
              <a:rPr lang="en-US" dirty="0"/>
              <a:t>Action types (</a:t>
            </a:r>
            <a:r>
              <a:rPr lang="en-US" dirty="0">
                <a:solidFill>
                  <a:srgbClr val="0070C0"/>
                </a:solidFill>
                <a:latin typeface="Georgia" panose="02040502050405020303" pitchFamily="18" charset="0"/>
              </a:rPr>
              <a:t>T</a:t>
            </a:r>
            <a:r>
              <a:rPr lang="en-US" dirty="0"/>
              <a:t>)</a:t>
            </a:r>
          </a:p>
          <a:p>
            <a:pPr lvl="1"/>
            <a:r>
              <a:rPr lang="en-US" dirty="0"/>
              <a:t>Use computer</a:t>
            </a:r>
          </a:p>
          <a:p>
            <a:pPr lvl="1"/>
            <a:r>
              <a:rPr lang="en-US" dirty="0"/>
              <a:t>Use laptop</a:t>
            </a:r>
          </a:p>
          <a:p>
            <a:pPr lvl="1"/>
            <a:r>
              <a:rPr lang="en-US" dirty="0"/>
              <a:t>Read book</a:t>
            </a:r>
          </a:p>
          <a:p>
            <a:pPr lvl="1"/>
            <a:r>
              <a:rPr lang="en-US" dirty="0"/>
              <a:t>Eat dinner</a:t>
            </a:r>
          </a:p>
          <a:p>
            <a:pPr lvl="1"/>
            <a:r>
              <a:rPr lang="en-US" dirty="0">
                <a:latin typeface="Adobe Arabic" panose="02040703060201020203" pitchFamily="18" charset="-78"/>
                <a:cs typeface="Adobe Arabic" panose="02040703060201020203" pitchFamily="18" charset="-78"/>
                <a:sym typeface="Wingdings" panose="05000000000000000000" pitchFamily="2" charset="2"/>
              </a:rPr>
              <a:t></a:t>
            </a:r>
          </a:p>
          <a:p>
            <a:pPr marL="457200" lvl="1" indent="0">
              <a:buNone/>
            </a:pPr>
            <a:r>
              <a:rPr lang="en-US" dirty="0"/>
              <a:t>Not interested:</a:t>
            </a:r>
          </a:p>
          <a:p>
            <a:pPr lvl="1"/>
            <a:r>
              <a:rPr lang="en-US" dirty="0"/>
              <a:t>Move, push</a:t>
            </a:r>
          </a:p>
          <a:p>
            <a:pPr lvl="1"/>
            <a:r>
              <a:rPr lang="en-US" dirty="0"/>
              <a:t>Rotate</a:t>
            </a:r>
          </a:p>
          <a:p>
            <a:pPr lvl="1"/>
            <a:endParaRPr lang="en-US" dirty="0"/>
          </a:p>
        </p:txBody>
      </p:sp>
      <p:sp>
        <p:nvSpPr>
          <p:cNvPr id="3" name="Title 2"/>
          <p:cNvSpPr>
            <a:spLocks noGrp="1"/>
          </p:cNvSpPr>
          <p:nvPr>
            <p:ph type="title"/>
          </p:nvPr>
        </p:nvSpPr>
        <p:spPr/>
        <p:txBody>
          <a:bodyPr/>
          <a:lstStyle/>
          <a:p>
            <a:r>
              <a:rPr lang="en-US" dirty="0"/>
              <a:t>Action model</a:t>
            </a:r>
          </a:p>
        </p:txBody>
      </p:sp>
      <p:pic>
        <p:nvPicPr>
          <p:cNvPr id="6" name="Picture 5"/>
          <p:cNvPicPr>
            <a:picLocks noChangeAspect="1"/>
          </p:cNvPicPr>
          <p:nvPr/>
        </p:nvPicPr>
        <p:blipFill rotWithShape="1">
          <a:blip r:embed="rId3"/>
          <a:srcRect l="14359" t="7105" r="22336" b="7607"/>
          <a:stretch/>
        </p:blipFill>
        <p:spPr>
          <a:xfrm>
            <a:off x="6827535" y="1196412"/>
            <a:ext cx="2103120" cy="2103120"/>
          </a:xfrm>
          <a:prstGeom prst="rect">
            <a:avLst/>
          </a:prstGeom>
        </p:spPr>
      </p:pic>
      <p:pic>
        <p:nvPicPr>
          <p:cNvPr id="8" name="Picture 7"/>
          <p:cNvPicPr>
            <a:picLocks noChangeAspect="1"/>
          </p:cNvPicPr>
          <p:nvPr/>
        </p:nvPicPr>
        <p:blipFill rotWithShape="1">
          <a:blip r:embed="rId4"/>
          <a:srcRect l="18016" t="4547" r="13494" b="4134"/>
          <a:stretch/>
        </p:blipFill>
        <p:spPr>
          <a:xfrm>
            <a:off x="4590844" y="3579512"/>
            <a:ext cx="2103120" cy="2103120"/>
          </a:xfrm>
          <a:prstGeom prst="rect">
            <a:avLst/>
          </a:prstGeom>
        </p:spPr>
      </p:pic>
      <p:pic>
        <p:nvPicPr>
          <p:cNvPr id="9" name="Picture 8"/>
          <p:cNvPicPr>
            <a:picLocks noChangeAspect="1"/>
          </p:cNvPicPr>
          <p:nvPr/>
        </p:nvPicPr>
        <p:blipFill rotWithShape="1">
          <a:blip r:embed="rId5"/>
          <a:srcRect l="2486" t="13353" r="39704"/>
          <a:stretch/>
        </p:blipFill>
        <p:spPr>
          <a:xfrm>
            <a:off x="6827535" y="3579513"/>
            <a:ext cx="2103120" cy="2103120"/>
          </a:xfrm>
          <a:prstGeom prst="rect">
            <a:avLst/>
          </a:prstGeom>
        </p:spPr>
      </p:pic>
      <p:pic>
        <p:nvPicPr>
          <p:cNvPr id="10" name="Picture 9"/>
          <p:cNvPicPr>
            <a:picLocks noChangeAspect="1"/>
          </p:cNvPicPr>
          <p:nvPr/>
        </p:nvPicPr>
        <p:blipFill rotWithShape="1">
          <a:blip r:embed="rId6"/>
          <a:srcRect l="8882" t="19063" r="13492" b="22960"/>
          <a:stretch/>
        </p:blipFill>
        <p:spPr>
          <a:xfrm>
            <a:off x="4590844" y="1196412"/>
            <a:ext cx="2103120" cy="2103120"/>
          </a:xfrm>
          <a:prstGeom prst="rect">
            <a:avLst/>
          </a:prstGeom>
        </p:spPr>
      </p:pic>
      <p:sp>
        <p:nvSpPr>
          <p:cNvPr id="4" name="Slide Number Placeholder 3"/>
          <p:cNvSpPr>
            <a:spLocks noGrp="1"/>
          </p:cNvSpPr>
          <p:nvPr>
            <p:ph type="sldNum" sz="quarter" idx="4"/>
          </p:nvPr>
        </p:nvSpPr>
        <p:spPr/>
        <p:txBody>
          <a:bodyPr/>
          <a:lstStyle/>
          <a:p>
            <a:fld id="{9F58998E-2429-314E-B86C-A079AABAA7E0}" type="slidenum">
              <a:rPr lang="en-US" smtClean="0"/>
              <a:t>13</a:t>
            </a:fld>
            <a:endParaRPr lang="en-US" dirty="0"/>
          </a:p>
        </p:txBody>
      </p:sp>
    </p:spTree>
    <p:extLst>
      <p:ext uri="{BB962C8B-B14F-4D97-AF65-F5344CB8AC3E}">
        <p14:creationId xmlns:p14="http://schemas.microsoft.com/office/powerpoint/2010/main" val="3664031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fade">
                                      <p:cBhvr>
                                        <p:cTn id="19" dur="500"/>
                                        <p:tgtEl>
                                          <p:spTgt spid="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fade">
                                      <p:cBhvr>
                                        <p:cTn id="22" dur="500"/>
                                        <p:tgtEl>
                                          <p:spTgt spid="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6" end="6"/>
                                            </p:txEl>
                                          </p:spTgt>
                                        </p:tgtEl>
                                        <p:attrNameLst>
                                          <p:attrName>style.visibility</p:attrName>
                                        </p:attrNameLst>
                                      </p:cBhvr>
                                      <p:to>
                                        <p:strVal val="visible"/>
                                      </p:to>
                                    </p:set>
                                    <p:animEffect transition="in" filter="fade">
                                      <p:cBhvr>
                                        <p:cTn id="39" dur="500"/>
                                        <p:tgtEl>
                                          <p:spTgt spid="2">
                                            <p:txEl>
                                              <p:pRg st="6" end="6"/>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2">
                                            <p:txEl>
                                              <p:pRg st="8" end="8"/>
                                            </p:txEl>
                                          </p:spTgt>
                                        </p:tgtEl>
                                        <p:attrNameLst>
                                          <p:attrName>style.visibility</p:attrName>
                                        </p:attrNameLst>
                                      </p:cBhvr>
                                      <p:to>
                                        <p:strVal val="visible"/>
                                      </p:to>
                                    </p:set>
                                    <p:animEffect transition="in" filter="fade">
                                      <p:cBhvr>
                                        <p:cTn id="45"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srcRect l="8882" t="19063" r="13492" b="22960"/>
          <a:stretch/>
        </p:blipFill>
        <p:spPr>
          <a:xfrm>
            <a:off x="4589092" y="1196412"/>
            <a:ext cx="2103120" cy="2103120"/>
          </a:xfrm>
          <a:prstGeom prst="rect">
            <a:avLst/>
          </a:prstGeom>
        </p:spPr>
      </p:pic>
      <p:sp>
        <p:nvSpPr>
          <p:cNvPr id="2" name="Content Placeholder 1"/>
          <p:cNvSpPr>
            <a:spLocks noGrp="1"/>
          </p:cNvSpPr>
          <p:nvPr>
            <p:ph sz="quarter" idx="10"/>
          </p:nvPr>
        </p:nvSpPr>
        <p:spPr/>
        <p:txBody>
          <a:bodyPr/>
          <a:lstStyle/>
          <a:p>
            <a:r>
              <a:rPr lang="en-US" dirty="0"/>
              <a:t>Action types (</a:t>
            </a:r>
            <a:r>
              <a:rPr lang="en-US" dirty="0">
                <a:solidFill>
                  <a:srgbClr val="0070C0"/>
                </a:solidFill>
                <a:latin typeface="Georgia" panose="02040502050405020303" pitchFamily="18" charset="0"/>
              </a:rPr>
              <a:t>T</a:t>
            </a:r>
            <a:r>
              <a:rPr lang="en-US" dirty="0"/>
              <a:t>)</a:t>
            </a:r>
          </a:p>
          <a:p>
            <a:r>
              <a:rPr lang="en-US" dirty="0"/>
              <a:t>Key furniture (</a:t>
            </a:r>
            <a:r>
              <a:rPr lang="en-US" dirty="0">
                <a:solidFill>
                  <a:srgbClr val="7030A0"/>
                </a:solidFill>
                <a:latin typeface="Georgia" panose="02040502050405020303" pitchFamily="18" charset="0"/>
              </a:rPr>
              <a:t>K</a:t>
            </a:r>
            <a:r>
              <a:rPr lang="en-US" dirty="0"/>
              <a:t>)</a:t>
            </a:r>
          </a:p>
          <a:p>
            <a:pPr lvl="1">
              <a:buFontTx/>
              <a:buChar char="-"/>
            </a:pPr>
            <a:r>
              <a:rPr lang="en-US" dirty="0"/>
              <a:t>Table</a:t>
            </a:r>
          </a:p>
          <a:p>
            <a:pPr lvl="1">
              <a:buFontTx/>
              <a:buChar char="-"/>
            </a:pPr>
            <a:r>
              <a:rPr lang="en-US" dirty="0"/>
              <a:t>Bed</a:t>
            </a:r>
          </a:p>
          <a:p>
            <a:pPr lvl="1">
              <a:buFontTx/>
              <a:buChar char="-"/>
            </a:pPr>
            <a:r>
              <a:rPr lang="en-US" dirty="0"/>
              <a:t>Sofa</a:t>
            </a:r>
          </a:p>
          <a:p>
            <a:endParaRPr lang="en-US" dirty="0"/>
          </a:p>
          <a:p>
            <a:endParaRPr lang="en-US" dirty="0"/>
          </a:p>
          <a:p>
            <a:endParaRPr lang="en-US" dirty="0"/>
          </a:p>
          <a:p>
            <a:pPr marL="457200" lvl="1" indent="0">
              <a:buNone/>
            </a:pPr>
            <a:endParaRPr lang="en-US" dirty="0"/>
          </a:p>
          <a:p>
            <a:pPr lvl="1"/>
            <a:endParaRPr lang="en-US" dirty="0"/>
          </a:p>
        </p:txBody>
      </p:sp>
      <p:sp>
        <p:nvSpPr>
          <p:cNvPr id="3" name="Title 2"/>
          <p:cNvSpPr>
            <a:spLocks noGrp="1"/>
          </p:cNvSpPr>
          <p:nvPr>
            <p:ph type="title"/>
          </p:nvPr>
        </p:nvSpPr>
        <p:spPr/>
        <p:txBody>
          <a:bodyPr/>
          <a:lstStyle/>
          <a:p>
            <a:r>
              <a:rPr lang="en-US" dirty="0"/>
              <a:t>Action model</a:t>
            </a:r>
          </a:p>
        </p:txBody>
      </p:sp>
      <p:pic>
        <p:nvPicPr>
          <p:cNvPr id="6" name="Picture 5"/>
          <p:cNvPicPr>
            <a:picLocks noChangeAspect="1"/>
          </p:cNvPicPr>
          <p:nvPr/>
        </p:nvPicPr>
        <p:blipFill rotWithShape="1">
          <a:blip r:embed="rId4"/>
          <a:srcRect l="14359" t="7105" r="22336" b="7607"/>
          <a:stretch/>
        </p:blipFill>
        <p:spPr>
          <a:xfrm>
            <a:off x="6827535" y="1196412"/>
            <a:ext cx="2103120" cy="2103120"/>
          </a:xfrm>
          <a:prstGeom prst="rect">
            <a:avLst/>
          </a:prstGeom>
        </p:spPr>
      </p:pic>
      <p:pic>
        <p:nvPicPr>
          <p:cNvPr id="8" name="Picture 7"/>
          <p:cNvPicPr>
            <a:picLocks noChangeAspect="1"/>
          </p:cNvPicPr>
          <p:nvPr/>
        </p:nvPicPr>
        <p:blipFill rotWithShape="1">
          <a:blip r:embed="rId5"/>
          <a:srcRect l="18016" t="4547" r="13494" b="4134"/>
          <a:stretch/>
        </p:blipFill>
        <p:spPr>
          <a:xfrm>
            <a:off x="4590844" y="3579512"/>
            <a:ext cx="2103120" cy="2103120"/>
          </a:xfrm>
          <a:prstGeom prst="rect">
            <a:avLst/>
          </a:prstGeom>
        </p:spPr>
      </p:pic>
      <p:pic>
        <p:nvPicPr>
          <p:cNvPr id="9" name="Picture 8"/>
          <p:cNvPicPr>
            <a:picLocks noChangeAspect="1"/>
          </p:cNvPicPr>
          <p:nvPr/>
        </p:nvPicPr>
        <p:blipFill rotWithShape="1">
          <a:blip r:embed="rId6"/>
          <a:srcRect l="2486" t="13353" r="39704"/>
          <a:stretch/>
        </p:blipFill>
        <p:spPr>
          <a:xfrm>
            <a:off x="6827535" y="3579513"/>
            <a:ext cx="2103120" cy="2103120"/>
          </a:xfrm>
          <a:prstGeom prst="rect">
            <a:avLst/>
          </a:prstGeom>
        </p:spPr>
      </p:pic>
      <p:sp>
        <p:nvSpPr>
          <p:cNvPr id="5" name="Freeform: Shape 4"/>
          <p:cNvSpPr/>
          <p:nvPr/>
        </p:nvSpPr>
        <p:spPr>
          <a:xfrm>
            <a:off x="4597638" y="1820253"/>
            <a:ext cx="1734796" cy="1461331"/>
          </a:xfrm>
          <a:custGeom>
            <a:avLst/>
            <a:gdLst>
              <a:gd name="connsiteX0" fmla="*/ 820396 w 1777525"/>
              <a:gd name="connsiteY0" fmla="*/ 0 h 1495514"/>
              <a:gd name="connsiteX1" fmla="*/ 0 w 1777525"/>
              <a:gd name="connsiteY1" fmla="*/ 452927 h 1495514"/>
              <a:gd name="connsiteX2" fmla="*/ 42729 w 1777525"/>
              <a:gd name="connsiteY2" fmla="*/ 726393 h 1495514"/>
              <a:gd name="connsiteX3" fmla="*/ 1059679 w 1777525"/>
              <a:gd name="connsiteY3" fmla="*/ 922946 h 1495514"/>
              <a:gd name="connsiteX4" fmla="*/ 1068225 w 1777525"/>
              <a:gd name="connsiteY4" fmla="*/ 1495514 h 1495514"/>
              <a:gd name="connsiteX5" fmla="*/ 1213503 w 1777525"/>
              <a:gd name="connsiteY5" fmla="*/ 1461331 h 1495514"/>
              <a:gd name="connsiteX6" fmla="*/ 1162228 w 1777525"/>
              <a:gd name="connsiteY6" fmla="*/ 769122 h 1495514"/>
              <a:gd name="connsiteX7" fmla="*/ 1777525 w 1777525"/>
              <a:gd name="connsiteY7" fmla="*/ 85458 h 1495514"/>
              <a:gd name="connsiteX8" fmla="*/ 820396 w 1777525"/>
              <a:gd name="connsiteY8" fmla="*/ 0 h 1495514"/>
              <a:gd name="connsiteX0" fmla="*/ 777667 w 1734796"/>
              <a:gd name="connsiteY0" fmla="*/ 0 h 1495514"/>
              <a:gd name="connsiteX1" fmla="*/ 8545 w 1734796"/>
              <a:gd name="connsiteY1" fmla="*/ 435836 h 1495514"/>
              <a:gd name="connsiteX2" fmla="*/ 0 w 1734796"/>
              <a:gd name="connsiteY2" fmla="*/ 726393 h 1495514"/>
              <a:gd name="connsiteX3" fmla="*/ 1016950 w 1734796"/>
              <a:gd name="connsiteY3" fmla="*/ 922946 h 1495514"/>
              <a:gd name="connsiteX4" fmla="*/ 1025496 w 1734796"/>
              <a:gd name="connsiteY4" fmla="*/ 1495514 h 1495514"/>
              <a:gd name="connsiteX5" fmla="*/ 1170774 w 1734796"/>
              <a:gd name="connsiteY5" fmla="*/ 1461331 h 1495514"/>
              <a:gd name="connsiteX6" fmla="*/ 1119499 w 1734796"/>
              <a:gd name="connsiteY6" fmla="*/ 769122 h 1495514"/>
              <a:gd name="connsiteX7" fmla="*/ 1734796 w 1734796"/>
              <a:gd name="connsiteY7" fmla="*/ 85458 h 1495514"/>
              <a:gd name="connsiteX8" fmla="*/ 777667 w 1734796"/>
              <a:gd name="connsiteY8" fmla="*/ 0 h 1495514"/>
              <a:gd name="connsiteX0" fmla="*/ 777667 w 1734796"/>
              <a:gd name="connsiteY0" fmla="*/ 0 h 1461331"/>
              <a:gd name="connsiteX1" fmla="*/ 8545 w 1734796"/>
              <a:gd name="connsiteY1" fmla="*/ 435836 h 1461331"/>
              <a:gd name="connsiteX2" fmla="*/ 0 w 1734796"/>
              <a:gd name="connsiteY2" fmla="*/ 726393 h 1461331"/>
              <a:gd name="connsiteX3" fmla="*/ 1016950 w 1734796"/>
              <a:gd name="connsiteY3" fmla="*/ 922946 h 1461331"/>
              <a:gd name="connsiteX4" fmla="*/ 1025496 w 1734796"/>
              <a:gd name="connsiteY4" fmla="*/ 1461330 h 1461331"/>
              <a:gd name="connsiteX5" fmla="*/ 1170774 w 1734796"/>
              <a:gd name="connsiteY5" fmla="*/ 1461331 h 1461331"/>
              <a:gd name="connsiteX6" fmla="*/ 1119499 w 1734796"/>
              <a:gd name="connsiteY6" fmla="*/ 769122 h 1461331"/>
              <a:gd name="connsiteX7" fmla="*/ 1734796 w 1734796"/>
              <a:gd name="connsiteY7" fmla="*/ 85458 h 1461331"/>
              <a:gd name="connsiteX8" fmla="*/ 777667 w 1734796"/>
              <a:gd name="connsiteY8" fmla="*/ 0 h 1461331"/>
              <a:gd name="connsiteX0" fmla="*/ 777667 w 1734796"/>
              <a:gd name="connsiteY0" fmla="*/ 0 h 1461331"/>
              <a:gd name="connsiteX1" fmla="*/ 8545 w 1734796"/>
              <a:gd name="connsiteY1" fmla="*/ 435836 h 1461331"/>
              <a:gd name="connsiteX2" fmla="*/ 0 w 1734796"/>
              <a:gd name="connsiteY2" fmla="*/ 726393 h 1461331"/>
              <a:gd name="connsiteX3" fmla="*/ 1016950 w 1734796"/>
              <a:gd name="connsiteY3" fmla="*/ 922946 h 1461331"/>
              <a:gd name="connsiteX4" fmla="*/ 1025496 w 1734796"/>
              <a:gd name="connsiteY4" fmla="*/ 1461330 h 1461331"/>
              <a:gd name="connsiteX5" fmla="*/ 1170774 w 1734796"/>
              <a:gd name="connsiteY5" fmla="*/ 1461331 h 1461331"/>
              <a:gd name="connsiteX6" fmla="*/ 1128045 w 1734796"/>
              <a:gd name="connsiteY6" fmla="*/ 803305 h 1461331"/>
              <a:gd name="connsiteX7" fmla="*/ 1734796 w 1734796"/>
              <a:gd name="connsiteY7" fmla="*/ 85458 h 1461331"/>
              <a:gd name="connsiteX8" fmla="*/ 777667 w 1734796"/>
              <a:gd name="connsiteY8" fmla="*/ 0 h 146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4796" h="1461331">
                <a:moveTo>
                  <a:pt x="777667" y="0"/>
                </a:moveTo>
                <a:lnTo>
                  <a:pt x="8545" y="435836"/>
                </a:lnTo>
                <a:lnTo>
                  <a:pt x="0" y="726393"/>
                </a:lnTo>
                <a:lnTo>
                  <a:pt x="1016950" y="922946"/>
                </a:lnTo>
                <a:lnTo>
                  <a:pt x="1025496" y="1461330"/>
                </a:lnTo>
                <a:lnTo>
                  <a:pt x="1170774" y="1461331"/>
                </a:lnTo>
                <a:lnTo>
                  <a:pt x="1128045" y="803305"/>
                </a:lnTo>
                <a:lnTo>
                  <a:pt x="1734796" y="85458"/>
                </a:lnTo>
                <a:lnTo>
                  <a:pt x="777667" y="0"/>
                </a:lnTo>
                <a:close/>
              </a:path>
            </a:pathLst>
          </a:custGeom>
          <a:solidFill>
            <a:srgbClr val="7030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p:cNvSpPr/>
          <p:nvPr/>
        </p:nvSpPr>
        <p:spPr>
          <a:xfrm>
            <a:off x="6836636" y="1905712"/>
            <a:ext cx="2068082" cy="1375873"/>
          </a:xfrm>
          <a:custGeom>
            <a:avLst/>
            <a:gdLst>
              <a:gd name="connsiteX0" fmla="*/ 1392964 w 2068082"/>
              <a:gd name="connsiteY0" fmla="*/ 0 h 1375873"/>
              <a:gd name="connsiteX1" fmla="*/ 1392964 w 2068082"/>
              <a:gd name="connsiteY1" fmla="*/ 487110 h 1375873"/>
              <a:gd name="connsiteX2" fmla="*/ 17091 w 2068082"/>
              <a:gd name="connsiteY2" fmla="*/ 752030 h 1375873"/>
              <a:gd name="connsiteX3" fmla="*/ 0 w 2068082"/>
              <a:gd name="connsiteY3" fmla="*/ 1375873 h 1375873"/>
              <a:gd name="connsiteX4" fmla="*/ 2059536 w 2068082"/>
              <a:gd name="connsiteY4" fmla="*/ 1367327 h 1375873"/>
              <a:gd name="connsiteX5" fmla="*/ 2068082 w 2068082"/>
              <a:gd name="connsiteY5" fmla="*/ 119641 h 1375873"/>
              <a:gd name="connsiteX6" fmla="*/ 1392964 w 2068082"/>
              <a:gd name="connsiteY6" fmla="*/ 0 h 1375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68082" h="1375873">
                <a:moveTo>
                  <a:pt x="1392964" y="0"/>
                </a:moveTo>
                <a:lnTo>
                  <a:pt x="1392964" y="487110"/>
                </a:lnTo>
                <a:lnTo>
                  <a:pt x="17091" y="752030"/>
                </a:lnTo>
                <a:lnTo>
                  <a:pt x="0" y="1375873"/>
                </a:lnTo>
                <a:lnTo>
                  <a:pt x="2059536" y="1367327"/>
                </a:lnTo>
                <a:cubicBezTo>
                  <a:pt x="2062385" y="951432"/>
                  <a:pt x="2065233" y="535536"/>
                  <a:pt x="2068082" y="119641"/>
                </a:cubicBezTo>
                <a:lnTo>
                  <a:pt x="1392964" y="0"/>
                </a:lnTo>
                <a:close/>
              </a:path>
            </a:pathLst>
          </a:custGeom>
          <a:solidFill>
            <a:srgbClr val="7030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p:cNvSpPr/>
          <p:nvPr/>
        </p:nvSpPr>
        <p:spPr>
          <a:xfrm>
            <a:off x="4589092" y="4161802"/>
            <a:ext cx="2093719" cy="1307506"/>
          </a:xfrm>
          <a:custGeom>
            <a:avLst/>
            <a:gdLst>
              <a:gd name="connsiteX0" fmla="*/ 17091 w 2093719"/>
              <a:gd name="connsiteY0" fmla="*/ 162370 h 1307506"/>
              <a:gd name="connsiteX1" fmla="*/ 0 w 2093719"/>
              <a:gd name="connsiteY1" fmla="*/ 846034 h 1307506"/>
              <a:gd name="connsiteX2" fmla="*/ 2093719 w 2093719"/>
              <a:gd name="connsiteY2" fmla="*/ 1307506 h 1307506"/>
              <a:gd name="connsiteX3" fmla="*/ 2076628 w 2093719"/>
              <a:gd name="connsiteY3" fmla="*/ 145278 h 1307506"/>
              <a:gd name="connsiteX4" fmla="*/ 299102 w 2093719"/>
              <a:gd name="connsiteY4" fmla="*/ 0 h 1307506"/>
              <a:gd name="connsiteX5" fmla="*/ 17091 w 2093719"/>
              <a:gd name="connsiteY5" fmla="*/ 162370 h 130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3719" h="1307506">
                <a:moveTo>
                  <a:pt x="17091" y="162370"/>
                </a:moveTo>
                <a:lnTo>
                  <a:pt x="0" y="846034"/>
                </a:lnTo>
                <a:lnTo>
                  <a:pt x="2093719" y="1307506"/>
                </a:lnTo>
                <a:lnTo>
                  <a:pt x="2076628" y="145278"/>
                </a:lnTo>
                <a:lnTo>
                  <a:pt x="299102" y="0"/>
                </a:lnTo>
                <a:lnTo>
                  <a:pt x="17091" y="162370"/>
                </a:lnTo>
                <a:close/>
              </a:path>
            </a:pathLst>
          </a:custGeom>
          <a:solidFill>
            <a:srgbClr val="7030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p:cNvSpPr/>
          <p:nvPr/>
        </p:nvSpPr>
        <p:spPr>
          <a:xfrm>
            <a:off x="7862130" y="4366901"/>
            <a:ext cx="1059679" cy="940037"/>
          </a:xfrm>
          <a:custGeom>
            <a:avLst/>
            <a:gdLst>
              <a:gd name="connsiteX0" fmla="*/ 760576 w 1102408"/>
              <a:gd name="connsiteY0" fmla="*/ 0 h 940037"/>
              <a:gd name="connsiteX1" fmla="*/ 0 w 1102408"/>
              <a:gd name="connsiteY1" fmla="*/ 162370 h 940037"/>
              <a:gd name="connsiteX2" fmla="*/ 111096 w 1102408"/>
              <a:gd name="connsiteY2" fmla="*/ 811850 h 940037"/>
              <a:gd name="connsiteX3" fmla="*/ 239283 w 1102408"/>
              <a:gd name="connsiteY3" fmla="*/ 777667 h 940037"/>
              <a:gd name="connsiteX4" fmla="*/ 153825 w 1102408"/>
              <a:gd name="connsiteY4" fmla="*/ 316194 h 940037"/>
              <a:gd name="connsiteX5" fmla="*/ 1102408 w 1102408"/>
              <a:gd name="connsiteY5" fmla="*/ 940037 h 940037"/>
              <a:gd name="connsiteX6" fmla="*/ 1068225 w 1102408"/>
              <a:gd name="connsiteY6" fmla="*/ 111095 h 940037"/>
              <a:gd name="connsiteX7" fmla="*/ 760576 w 1102408"/>
              <a:gd name="connsiteY7" fmla="*/ 0 h 940037"/>
              <a:gd name="connsiteX0" fmla="*/ 760576 w 1102408"/>
              <a:gd name="connsiteY0" fmla="*/ 0 h 940037"/>
              <a:gd name="connsiteX1" fmla="*/ 0 w 1102408"/>
              <a:gd name="connsiteY1" fmla="*/ 162370 h 940037"/>
              <a:gd name="connsiteX2" fmla="*/ 76913 w 1102408"/>
              <a:gd name="connsiteY2" fmla="*/ 811850 h 940037"/>
              <a:gd name="connsiteX3" fmla="*/ 239283 w 1102408"/>
              <a:gd name="connsiteY3" fmla="*/ 777667 h 940037"/>
              <a:gd name="connsiteX4" fmla="*/ 153825 w 1102408"/>
              <a:gd name="connsiteY4" fmla="*/ 316194 h 940037"/>
              <a:gd name="connsiteX5" fmla="*/ 1102408 w 1102408"/>
              <a:gd name="connsiteY5" fmla="*/ 940037 h 940037"/>
              <a:gd name="connsiteX6" fmla="*/ 1068225 w 1102408"/>
              <a:gd name="connsiteY6" fmla="*/ 111095 h 940037"/>
              <a:gd name="connsiteX7" fmla="*/ 760576 w 1102408"/>
              <a:gd name="connsiteY7" fmla="*/ 0 h 940037"/>
              <a:gd name="connsiteX0" fmla="*/ 760576 w 1102408"/>
              <a:gd name="connsiteY0" fmla="*/ 0 h 940037"/>
              <a:gd name="connsiteX1" fmla="*/ 0 w 1102408"/>
              <a:gd name="connsiteY1" fmla="*/ 162370 h 940037"/>
              <a:gd name="connsiteX2" fmla="*/ 76913 w 1102408"/>
              <a:gd name="connsiteY2" fmla="*/ 811850 h 940037"/>
              <a:gd name="connsiteX3" fmla="*/ 205100 w 1102408"/>
              <a:gd name="connsiteY3" fmla="*/ 854579 h 940037"/>
              <a:gd name="connsiteX4" fmla="*/ 153825 w 1102408"/>
              <a:gd name="connsiteY4" fmla="*/ 316194 h 940037"/>
              <a:gd name="connsiteX5" fmla="*/ 1102408 w 1102408"/>
              <a:gd name="connsiteY5" fmla="*/ 940037 h 940037"/>
              <a:gd name="connsiteX6" fmla="*/ 1068225 w 1102408"/>
              <a:gd name="connsiteY6" fmla="*/ 111095 h 940037"/>
              <a:gd name="connsiteX7" fmla="*/ 760576 w 1102408"/>
              <a:gd name="connsiteY7" fmla="*/ 0 h 940037"/>
              <a:gd name="connsiteX0" fmla="*/ 734938 w 1076770"/>
              <a:gd name="connsiteY0" fmla="*/ 0 h 940037"/>
              <a:gd name="connsiteX1" fmla="*/ 0 w 1076770"/>
              <a:gd name="connsiteY1" fmla="*/ 179462 h 940037"/>
              <a:gd name="connsiteX2" fmla="*/ 51275 w 1076770"/>
              <a:gd name="connsiteY2" fmla="*/ 811850 h 940037"/>
              <a:gd name="connsiteX3" fmla="*/ 179462 w 1076770"/>
              <a:gd name="connsiteY3" fmla="*/ 854579 h 940037"/>
              <a:gd name="connsiteX4" fmla="*/ 128187 w 1076770"/>
              <a:gd name="connsiteY4" fmla="*/ 316194 h 940037"/>
              <a:gd name="connsiteX5" fmla="*/ 1076770 w 1076770"/>
              <a:gd name="connsiteY5" fmla="*/ 940037 h 940037"/>
              <a:gd name="connsiteX6" fmla="*/ 1042587 w 1076770"/>
              <a:gd name="connsiteY6" fmla="*/ 111095 h 940037"/>
              <a:gd name="connsiteX7" fmla="*/ 734938 w 1076770"/>
              <a:gd name="connsiteY7" fmla="*/ 0 h 940037"/>
              <a:gd name="connsiteX0" fmla="*/ 734938 w 1059679"/>
              <a:gd name="connsiteY0" fmla="*/ 0 h 940037"/>
              <a:gd name="connsiteX1" fmla="*/ 0 w 1059679"/>
              <a:gd name="connsiteY1" fmla="*/ 179462 h 940037"/>
              <a:gd name="connsiteX2" fmla="*/ 51275 w 1059679"/>
              <a:gd name="connsiteY2" fmla="*/ 811850 h 940037"/>
              <a:gd name="connsiteX3" fmla="*/ 179462 w 1059679"/>
              <a:gd name="connsiteY3" fmla="*/ 854579 h 940037"/>
              <a:gd name="connsiteX4" fmla="*/ 128187 w 1059679"/>
              <a:gd name="connsiteY4" fmla="*/ 316194 h 940037"/>
              <a:gd name="connsiteX5" fmla="*/ 1059679 w 1059679"/>
              <a:gd name="connsiteY5" fmla="*/ 940037 h 940037"/>
              <a:gd name="connsiteX6" fmla="*/ 1042587 w 1059679"/>
              <a:gd name="connsiteY6" fmla="*/ 111095 h 940037"/>
              <a:gd name="connsiteX7" fmla="*/ 734938 w 1059679"/>
              <a:gd name="connsiteY7" fmla="*/ 0 h 94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59679" h="940037">
                <a:moveTo>
                  <a:pt x="734938" y="0"/>
                </a:moveTo>
                <a:lnTo>
                  <a:pt x="0" y="179462"/>
                </a:lnTo>
                <a:lnTo>
                  <a:pt x="51275" y="811850"/>
                </a:lnTo>
                <a:lnTo>
                  <a:pt x="179462" y="854579"/>
                </a:lnTo>
                <a:lnTo>
                  <a:pt x="128187" y="316194"/>
                </a:lnTo>
                <a:lnTo>
                  <a:pt x="1059679" y="940037"/>
                </a:lnTo>
                <a:lnTo>
                  <a:pt x="1042587" y="111095"/>
                </a:lnTo>
                <a:lnTo>
                  <a:pt x="734938" y="0"/>
                </a:lnTo>
                <a:close/>
              </a:path>
            </a:pathLst>
          </a:custGeom>
          <a:solidFill>
            <a:srgbClr val="7030A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4"/>
          </p:nvPr>
        </p:nvSpPr>
        <p:spPr/>
        <p:txBody>
          <a:bodyPr/>
          <a:lstStyle/>
          <a:p>
            <a:fld id="{9F58998E-2429-314E-B86C-A079AABAA7E0}" type="slidenum">
              <a:rPr lang="en-US" smtClean="0"/>
              <a:t>14</a:t>
            </a:fld>
            <a:endParaRPr lang="en-US" dirty="0"/>
          </a:p>
        </p:txBody>
      </p:sp>
    </p:spTree>
    <p:extLst>
      <p:ext uri="{BB962C8B-B14F-4D97-AF65-F5344CB8AC3E}">
        <p14:creationId xmlns:p14="http://schemas.microsoft.com/office/powerpoint/2010/main" val="38502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Effect transition="in" filter="fade">
                                      <p:cBhvr>
                                        <p:cTn id="13" dur="500"/>
                                        <p:tgtEl>
                                          <p:spTgt spid="2">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4" end="4"/>
                                            </p:txEl>
                                          </p:spTgt>
                                        </p:tgtEl>
                                        <p:attrNameLst>
                                          <p:attrName>style.visibility</p:attrName>
                                        </p:attrNameLst>
                                      </p:cBhvr>
                                      <p:to>
                                        <p:strVal val="visible"/>
                                      </p:to>
                                    </p:set>
                                    <p:animEffect transition="in" filter="fade">
                                      <p:cBhvr>
                                        <p:cTn id="16" dur="500"/>
                                        <p:tgtEl>
                                          <p:spTgt spid="2">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5" name="Picture 254"/>
          <p:cNvPicPr>
            <a:picLocks noChangeAspect="1"/>
          </p:cNvPicPr>
          <p:nvPr/>
        </p:nvPicPr>
        <p:blipFill rotWithShape="1">
          <a:blip r:embed="rId3"/>
          <a:srcRect l="8882" t="19063" r="13492" b="22960"/>
          <a:stretch/>
        </p:blipFill>
        <p:spPr>
          <a:xfrm>
            <a:off x="4589092" y="1196412"/>
            <a:ext cx="2103120" cy="2103120"/>
          </a:xfrm>
          <a:prstGeom prst="rect">
            <a:avLst/>
          </a:prstGeom>
        </p:spPr>
      </p:pic>
      <p:sp>
        <p:nvSpPr>
          <p:cNvPr id="2" name="Content Placeholder 1"/>
          <p:cNvSpPr>
            <a:spLocks noGrp="1"/>
          </p:cNvSpPr>
          <p:nvPr>
            <p:ph sz="quarter" idx="10"/>
          </p:nvPr>
        </p:nvSpPr>
        <p:spPr/>
        <p:txBody>
          <a:bodyPr/>
          <a:lstStyle/>
          <a:p>
            <a:r>
              <a:rPr lang="en-US" dirty="0"/>
              <a:t>Action types (</a:t>
            </a:r>
            <a:r>
              <a:rPr lang="en-US" dirty="0">
                <a:solidFill>
                  <a:srgbClr val="0070C0"/>
                </a:solidFill>
                <a:latin typeface="Georgia" panose="02040502050405020303" pitchFamily="18" charset="0"/>
              </a:rPr>
              <a:t>T</a:t>
            </a:r>
            <a:r>
              <a:rPr lang="en-US" dirty="0"/>
              <a:t>)</a:t>
            </a:r>
          </a:p>
          <a:p>
            <a:r>
              <a:rPr lang="en-US" dirty="0"/>
              <a:t>Key furniture (</a:t>
            </a:r>
            <a:r>
              <a:rPr lang="en-US" dirty="0">
                <a:solidFill>
                  <a:srgbClr val="7030A0"/>
                </a:solidFill>
                <a:latin typeface="Georgia" panose="02040502050405020303" pitchFamily="18" charset="0"/>
              </a:rPr>
              <a:t>K</a:t>
            </a:r>
            <a:r>
              <a:rPr lang="en-US" dirty="0"/>
              <a:t>)</a:t>
            </a:r>
          </a:p>
          <a:p>
            <a:r>
              <a:rPr lang="en-US" dirty="0"/>
              <a:t>Human pose (</a:t>
            </a:r>
            <a:r>
              <a:rPr lang="en-US" dirty="0">
                <a:solidFill>
                  <a:srgbClr val="00B050"/>
                </a:solidFill>
                <a:latin typeface="Georgia" panose="02040502050405020303" pitchFamily="18" charset="0"/>
              </a:rPr>
              <a:t>H</a:t>
            </a:r>
            <a:r>
              <a:rPr lang="en-US" dirty="0"/>
              <a:t>)</a:t>
            </a:r>
          </a:p>
          <a:p>
            <a:endParaRPr lang="en-US" dirty="0"/>
          </a:p>
          <a:p>
            <a:endParaRPr lang="en-US" dirty="0"/>
          </a:p>
          <a:p>
            <a:pPr marL="457200" lvl="1" indent="0">
              <a:buNone/>
            </a:pPr>
            <a:endParaRPr lang="en-US" dirty="0"/>
          </a:p>
          <a:p>
            <a:pPr lvl="1"/>
            <a:endParaRPr lang="en-US" dirty="0"/>
          </a:p>
        </p:txBody>
      </p:sp>
      <p:sp>
        <p:nvSpPr>
          <p:cNvPr id="3" name="Title 2"/>
          <p:cNvSpPr>
            <a:spLocks noGrp="1"/>
          </p:cNvSpPr>
          <p:nvPr>
            <p:ph type="title"/>
          </p:nvPr>
        </p:nvSpPr>
        <p:spPr/>
        <p:txBody>
          <a:bodyPr/>
          <a:lstStyle/>
          <a:p>
            <a:r>
              <a:rPr lang="en-US" dirty="0"/>
              <a:t>Action model</a:t>
            </a:r>
          </a:p>
        </p:txBody>
      </p:sp>
      <p:pic>
        <p:nvPicPr>
          <p:cNvPr id="6" name="Picture 5"/>
          <p:cNvPicPr>
            <a:picLocks noChangeAspect="1"/>
          </p:cNvPicPr>
          <p:nvPr/>
        </p:nvPicPr>
        <p:blipFill rotWithShape="1">
          <a:blip r:embed="rId4"/>
          <a:srcRect l="14359" t="7105" r="22336" b="7607"/>
          <a:stretch/>
        </p:blipFill>
        <p:spPr>
          <a:xfrm>
            <a:off x="6827535" y="1196412"/>
            <a:ext cx="2103120" cy="2103120"/>
          </a:xfrm>
          <a:prstGeom prst="rect">
            <a:avLst/>
          </a:prstGeom>
        </p:spPr>
      </p:pic>
      <p:pic>
        <p:nvPicPr>
          <p:cNvPr id="8" name="Picture 7"/>
          <p:cNvPicPr>
            <a:picLocks noChangeAspect="1"/>
          </p:cNvPicPr>
          <p:nvPr/>
        </p:nvPicPr>
        <p:blipFill rotWithShape="1">
          <a:blip r:embed="rId5"/>
          <a:srcRect l="18016" t="4547" r="13494" b="4134"/>
          <a:stretch/>
        </p:blipFill>
        <p:spPr>
          <a:xfrm>
            <a:off x="4590844" y="3579512"/>
            <a:ext cx="2103120" cy="2103120"/>
          </a:xfrm>
          <a:prstGeom prst="rect">
            <a:avLst/>
          </a:prstGeom>
        </p:spPr>
      </p:pic>
      <p:pic>
        <p:nvPicPr>
          <p:cNvPr id="9" name="Picture 8"/>
          <p:cNvPicPr>
            <a:picLocks noChangeAspect="1"/>
          </p:cNvPicPr>
          <p:nvPr/>
        </p:nvPicPr>
        <p:blipFill rotWithShape="1">
          <a:blip r:embed="rId6"/>
          <a:srcRect l="2486" t="13353" r="39704"/>
          <a:stretch/>
        </p:blipFill>
        <p:spPr>
          <a:xfrm>
            <a:off x="6827535" y="3579513"/>
            <a:ext cx="2103120" cy="2103120"/>
          </a:xfrm>
          <a:prstGeom prst="rect">
            <a:avLst/>
          </a:prstGeom>
        </p:spPr>
      </p:pic>
      <p:grpSp>
        <p:nvGrpSpPr>
          <p:cNvPr id="70" name="Group 69"/>
          <p:cNvGrpSpPr/>
          <p:nvPr/>
        </p:nvGrpSpPr>
        <p:grpSpPr>
          <a:xfrm>
            <a:off x="5144568" y="1649338"/>
            <a:ext cx="1194987" cy="1179320"/>
            <a:chOff x="5144568" y="1649338"/>
            <a:chExt cx="1194987" cy="1179320"/>
          </a:xfrm>
        </p:grpSpPr>
        <p:cxnSp>
          <p:nvCxnSpPr>
            <p:cNvPr id="17" name="Straight Connector 16"/>
            <p:cNvCxnSpPr/>
            <p:nvPr/>
          </p:nvCxnSpPr>
          <p:spPr>
            <a:xfrm flipH="1">
              <a:off x="6118789" y="1965533"/>
              <a:ext cx="205099" cy="461473"/>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24" name="Straight Connector 23"/>
            <p:cNvCxnSpPr/>
            <p:nvPr/>
          </p:nvCxnSpPr>
          <p:spPr>
            <a:xfrm flipV="1">
              <a:off x="6187155" y="1965533"/>
              <a:ext cx="136733" cy="68366"/>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31" name="Straight Connector 30"/>
            <p:cNvCxnSpPr/>
            <p:nvPr/>
          </p:nvCxnSpPr>
          <p:spPr>
            <a:xfrm flipV="1">
              <a:off x="6339555" y="1871529"/>
              <a:ext cx="0" cy="94004"/>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34" name="Straight Connector 33"/>
            <p:cNvCxnSpPr/>
            <p:nvPr/>
          </p:nvCxnSpPr>
          <p:spPr>
            <a:xfrm flipV="1">
              <a:off x="5879507" y="2033899"/>
              <a:ext cx="307648" cy="230738"/>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42" name="Straight Connector 41"/>
            <p:cNvCxnSpPr/>
            <p:nvPr/>
          </p:nvCxnSpPr>
          <p:spPr>
            <a:xfrm flipV="1">
              <a:off x="6041878" y="1871529"/>
              <a:ext cx="297677" cy="16237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a:xfrm>
              <a:off x="5512037" y="2187723"/>
              <a:ext cx="367470" cy="76914"/>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46" name="Straight Connector 45"/>
            <p:cNvCxnSpPr/>
            <p:nvPr/>
          </p:nvCxnSpPr>
          <p:spPr>
            <a:xfrm>
              <a:off x="5674407" y="2033899"/>
              <a:ext cx="367471" cy="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4" name="Straight Connector 13"/>
            <p:cNvCxnSpPr/>
            <p:nvPr/>
          </p:nvCxnSpPr>
          <p:spPr>
            <a:xfrm>
              <a:off x="6264067" y="1649338"/>
              <a:ext cx="59821" cy="316195"/>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50" name="Straight Connector 49"/>
            <p:cNvCxnSpPr/>
            <p:nvPr/>
          </p:nvCxnSpPr>
          <p:spPr>
            <a:xfrm flipH="1">
              <a:off x="5964964" y="2427006"/>
              <a:ext cx="153825" cy="76912"/>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53" name="Straight Connector 52"/>
            <p:cNvCxnSpPr/>
            <p:nvPr/>
          </p:nvCxnSpPr>
          <p:spPr>
            <a:xfrm flipH="1">
              <a:off x="5964964" y="2427006"/>
              <a:ext cx="153826" cy="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56" name="Straight Connector 55"/>
            <p:cNvCxnSpPr/>
            <p:nvPr/>
          </p:nvCxnSpPr>
          <p:spPr>
            <a:xfrm>
              <a:off x="5512037" y="2427006"/>
              <a:ext cx="452927" cy="76912"/>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60" name="Straight Connector 59"/>
            <p:cNvCxnSpPr/>
            <p:nvPr/>
          </p:nvCxnSpPr>
          <p:spPr>
            <a:xfrm flipH="1">
              <a:off x="5144568" y="2427006"/>
              <a:ext cx="367470" cy="401652"/>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grpSp>
      <p:grpSp>
        <p:nvGrpSpPr>
          <p:cNvPr id="119" name="Group 118"/>
          <p:cNvGrpSpPr/>
          <p:nvPr/>
        </p:nvGrpSpPr>
        <p:grpSpPr>
          <a:xfrm>
            <a:off x="7246834" y="1965533"/>
            <a:ext cx="1427147" cy="863125"/>
            <a:chOff x="7246834" y="1965533"/>
            <a:chExt cx="1427147" cy="863125"/>
          </a:xfrm>
        </p:grpSpPr>
        <p:cxnSp>
          <p:nvCxnSpPr>
            <p:cNvPr id="67" name="Straight Connector 66"/>
            <p:cNvCxnSpPr/>
            <p:nvPr/>
          </p:nvCxnSpPr>
          <p:spPr>
            <a:xfrm>
              <a:off x="8409062" y="1965533"/>
              <a:ext cx="42729" cy="153824"/>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74" name="Straight Connector 73"/>
            <p:cNvCxnSpPr/>
            <p:nvPr/>
          </p:nvCxnSpPr>
          <p:spPr>
            <a:xfrm>
              <a:off x="8340695" y="2119357"/>
              <a:ext cx="111096" cy="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78" name="Straight Connector 77"/>
            <p:cNvCxnSpPr/>
            <p:nvPr/>
          </p:nvCxnSpPr>
          <p:spPr>
            <a:xfrm>
              <a:off x="8451791" y="2119357"/>
              <a:ext cx="222190" cy="68366"/>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81" name="Straight Connector 80"/>
            <p:cNvCxnSpPr/>
            <p:nvPr/>
          </p:nvCxnSpPr>
          <p:spPr>
            <a:xfrm flipV="1">
              <a:off x="8229600" y="2119357"/>
              <a:ext cx="111095" cy="220766"/>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84" name="Straight Connector 83"/>
            <p:cNvCxnSpPr/>
            <p:nvPr/>
          </p:nvCxnSpPr>
          <p:spPr>
            <a:xfrm flipV="1">
              <a:off x="8340695" y="2119357"/>
              <a:ext cx="111096" cy="307649"/>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87" name="Straight Connector 86"/>
            <p:cNvCxnSpPr/>
            <p:nvPr/>
          </p:nvCxnSpPr>
          <p:spPr>
            <a:xfrm flipV="1">
              <a:off x="8605615" y="2187723"/>
              <a:ext cx="68366" cy="316195"/>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90" name="Straight Connector 89"/>
            <p:cNvCxnSpPr/>
            <p:nvPr/>
          </p:nvCxnSpPr>
          <p:spPr>
            <a:xfrm>
              <a:off x="8229600" y="2427006"/>
              <a:ext cx="111095" cy="1"/>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93" name="Straight Connector 92"/>
            <p:cNvCxnSpPr/>
            <p:nvPr/>
          </p:nvCxnSpPr>
          <p:spPr>
            <a:xfrm flipH="1" flipV="1">
              <a:off x="8340696" y="2427008"/>
              <a:ext cx="41304" cy="7691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96" name="Straight Connector 95"/>
            <p:cNvCxnSpPr/>
            <p:nvPr/>
          </p:nvCxnSpPr>
          <p:spPr>
            <a:xfrm flipV="1">
              <a:off x="8082960" y="2340124"/>
              <a:ext cx="146640" cy="86882"/>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00" name="Straight Connector 99"/>
            <p:cNvCxnSpPr/>
            <p:nvPr/>
          </p:nvCxnSpPr>
          <p:spPr>
            <a:xfrm flipV="1">
              <a:off x="8235360" y="2492524"/>
              <a:ext cx="370255" cy="11394"/>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04" name="Straight Connector 103"/>
            <p:cNvCxnSpPr/>
            <p:nvPr/>
          </p:nvCxnSpPr>
          <p:spPr>
            <a:xfrm flipV="1">
              <a:off x="7836493" y="2427008"/>
              <a:ext cx="393107" cy="7691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07" name="Straight Connector 106"/>
            <p:cNvCxnSpPr/>
            <p:nvPr/>
          </p:nvCxnSpPr>
          <p:spPr>
            <a:xfrm flipV="1">
              <a:off x="7921951" y="2503918"/>
              <a:ext cx="460049" cy="15240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11" name="Straight Connector 110"/>
            <p:cNvCxnSpPr/>
            <p:nvPr/>
          </p:nvCxnSpPr>
          <p:spPr>
            <a:xfrm flipV="1">
              <a:off x="7246834" y="2503918"/>
              <a:ext cx="589659" cy="230736"/>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15" name="Straight Connector 114"/>
            <p:cNvCxnSpPr/>
            <p:nvPr/>
          </p:nvCxnSpPr>
          <p:spPr>
            <a:xfrm flipV="1">
              <a:off x="7332292" y="2656318"/>
              <a:ext cx="589659" cy="17234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grpSp>
      <p:grpSp>
        <p:nvGrpSpPr>
          <p:cNvPr id="181" name="Group 180"/>
          <p:cNvGrpSpPr/>
          <p:nvPr/>
        </p:nvGrpSpPr>
        <p:grpSpPr>
          <a:xfrm>
            <a:off x="4930923" y="4324173"/>
            <a:ext cx="1622279" cy="726391"/>
            <a:chOff x="4930923" y="4324173"/>
            <a:chExt cx="1622279" cy="726391"/>
          </a:xfrm>
        </p:grpSpPr>
        <p:cxnSp>
          <p:nvCxnSpPr>
            <p:cNvPr id="120" name="Straight Connector 119"/>
            <p:cNvCxnSpPr/>
            <p:nvPr/>
          </p:nvCxnSpPr>
          <p:spPr>
            <a:xfrm flipH="1">
              <a:off x="6400800" y="4324173"/>
              <a:ext cx="59821" cy="179461"/>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25" name="Straight Connector 124"/>
            <p:cNvCxnSpPr/>
            <p:nvPr/>
          </p:nvCxnSpPr>
          <p:spPr>
            <a:xfrm>
              <a:off x="6264067" y="4476573"/>
              <a:ext cx="136733" cy="27061"/>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28" name="Straight Connector 127"/>
            <p:cNvCxnSpPr/>
            <p:nvPr/>
          </p:nvCxnSpPr>
          <p:spPr>
            <a:xfrm>
              <a:off x="6400800" y="4476573"/>
              <a:ext cx="152401" cy="179461"/>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31" name="Straight Connector 130"/>
            <p:cNvCxnSpPr/>
            <p:nvPr/>
          </p:nvCxnSpPr>
          <p:spPr>
            <a:xfrm flipH="1">
              <a:off x="6339555" y="4628973"/>
              <a:ext cx="213647" cy="421591"/>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34" name="Straight Connector 133"/>
            <p:cNvCxnSpPr/>
            <p:nvPr/>
          </p:nvCxnSpPr>
          <p:spPr>
            <a:xfrm flipH="1">
              <a:off x="6041879" y="4476573"/>
              <a:ext cx="222188" cy="15240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38" name="Straight Connector 137"/>
            <p:cNvCxnSpPr/>
            <p:nvPr/>
          </p:nvCxnSpPr>
          <p:spPr>
            <a:xfrm flipH="1">
              <a:off x="6118790" y="4503634"/>
              <a:ext cx="282012" cy="27774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44" name="Straight Connector 143"/>
            <p:cNvCxnSpPr/>
            <p:nvPr/>
          </p:nvCxnSpPr>
          <p:spPr>
            <a:xfrm>
              <a:off x="5811140" y="4503634"/>
              <a:ext cx="230739" cy="125339"/>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59" name="Straight Connector 158"/>
            <p:cNvCxnSpPr/>
            <p:nvPr/>
          </p:nvCxnSpPr>
          <p:spPr>
            <a:xfrm flipH="1">
              <a:off x="5964964" y="4781374"/>
              <a:ext cx="153826" cy="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63" name="Straight Connector 162"/>
            <p:cNvCxnSpPr/>
            <p:nvPr/>
          </p:nvCxnSpPr>
          <p:spPr>
            <a:xfrm flipH="1">
              <a:off x="6041879" y="4781374"/>
              <a:ext cx="76911" cy="15240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48" name="Straight Connector 147"/>
            <p:cNvCxnSpPr/>
            <p:nvPr/>
          </p:nvCxnSpPr>
          <p:spPr>
            <a:xfrm flipH="1" flipV="1">
              <a:off x="6041878" y="4781374"/>
              <a:ext cx="297677" cy="26919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66" name="Straight Connector 165"/>
            <p:cNvCxnSpPr/>
            <p:nvPr/>
          </p:nvCxnSpPr>
          <p:spPr>
            <a:xfrm flipH="1" flipV="1">
              <a:off x="5435125" y="4781374"/>
              <a:ext cx="606753" cy="15240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71" name="Straight Connector 170"/>
            <p:cNvCxnSpPr/>
            <p:nvPr/>
          </p:nvCxnSpPr>
          <p:spPr>
            <a:xfrm flipH="1">
              <a:off x="5512038" y="4781374"/>
              <a:ext cx="452926" cy="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74" name="Straight Connector 173"/>
            <p:cNvCxnSpPr/>
            <p:nvPr/>
          </p:nvCxnSpPr>
          <p:spPr>
            <a:xfrm>
              <a:off x="4930923" y="4781374"/>
              <a:ext cx="504202" cy="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77" name="Straight Connector 176"/>
            <p:cNvCxnSpPr/>
            <p:nvPr/>
          </p:nvCxnSpPr>
          <p:spPr>
            <a:xfrm flipV="1">
              <a:off x="4930923" y="4781375"/>
              <a:ext cx="581115" cy="89728"/>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grpSp>
      <p:grpSp>
        <p:nvGrpSpPr>
          <p:cNvPr id="253" name="Group 252"/>
          <p:cNvGrpSpPr/>
          <p:nvPr/>
        </p:nvGrpSpPr>
        <p:grpSpPr>
          <a:xfrm>
            <a:off x="7246834" y="4253668"/>
            <a:ext cx="905141" cy="1134727"/>
            <a:chOff x="7246834" y="4253668"/>
            <a:chExt cx="905141" cy="1134727"/>
          </a:xfrm>
        </p:grpSpPr>
        <p:cxnSp>
          <p:nvCxnSpPr>
            <p:cNvPr id="194" name="Straight Connector 193"/>
            <p:cNvCxnSpPr/>
            <p:nvPr/>
          </p:nvCxnSpPr>
          <p:spPr>
            <a:xfrm flipH="1">
              <a:off x="7246834" y="4476573"/>
              <a:ext cx="85460" cy="15240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98" name="Straight Connector 197"/>
            <p:cNvCxnSpPr/>
            <p:nvPr/>
          </p:nvCxnSpPr>
          <p:spPr>
            <a:xfrm flipV="1">
              <a:off x="7332292" y="4392538"/>
              <a:ext cx="0" cy="111096"/>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205" name="Straight Connector 204"/>
            <p:cNvCxnSpPr/>
            <p:nvPr/>
          </p:nvCxnSpPr>
          <p:spPr>
            <a:xfrm flipH="1">
              <a:off x="7605757" y="4490105"/>
              <a:ext cx="32602" cy="380998"/>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209" name="Straight Connector 208"/>
            <p:cNvCxnSpPr/>
            <p:nvPr/>
          </p:nvCxnSpPr>
          <p:spPr>
            <a:xfrm>
              <a:off x="7340838" y="4442981"/>
              <a:ext cx="170915" cy="213053"/>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213" name="Straight Connector 212"/>
            <p:cNvCxnSpPr/>
            <p:nvPr/>
          </p:nvCxnSpPr>
          <p:spPr>
            <a:xfrm flipV="1">
              <a:off x="7511753" y="4490105"/>
              <a:ext cx="85459" cy="165929"/>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182" name="Straight Connector 181"/>
            <p:cNvCxnSpPr/>
            <p:nvPr/>
          </p:nvCxnSpPr>
          <p:spPr>
            <a:xfrm flipH="1">
              <a:off x="7332294" y="4253668"/>
              <a:ext cx="55547" cy="222905"/>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221" name="Straight Connector 220"/>
            <p:cNvCxnSpPr/>
            <p:nvPr/>
          </p:nvCxnSpPr>
          <p:spPr>
            <a:xfrm>
              <a:off x="7332294" y="4503634"/>
              <a:ext cx="213404" cy="419295"/>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201" name="Straight Connector 200"/>
            <p:cNvCxnSpPr/>
            <p:nvPr/>
          </p:nvCxnSpPr>
          <p:spPr>
            <a:xfrm flipH="1" flipV="1">
              <a:off x="7246835" y="4628975"/>
              <a:ext cx="358922" cy="242128"/>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225" name="Straight Connector 224"/>
            <p:cNvCxnSpPr/>
            <p:nvPr/>
          </p:nvCxnSpPr>
          <p:spPr>
            <a:xfrm>
              <a:off x="7538245" y="4891788"/>
              <a:ext cx="67512" cy="142237"/>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230" name="Straight Connector 229"/>
            <p:cNvCxnSpPr/>
            <p:nvPr/>
          </p:nvCxnSpPr>
          <p:spPr>
            <a:xfrm flipV="1">
              <a:off x="7545698" y="4864338"/>
              <a:ext cx="171786" cy="27450"/>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234" name="Straight Connector 233"/>
            <p:cNvCxnSpPr/>
            <p:nvPr/>
          </p:nvCxnSpPr>
          <p:spPr>
            <a:xfrm flipV="1">
              <a:off x="7605757" y="4713281"/>
              <a:ext cx="386421" cy="320745"/>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240" name="Straight Connector 239"/>
            <p:cNvCxnSpPr/>
            <p:nvPr/>
          </p:nvCxnSpPr>
          <p:spPr>
            <a:xfrm>
              <a:off x="7691216" y="4871103"/>
              <a:ext cx="434533" cy="20685"/>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cxnSp>
          <p:nvCxnSpPr>
            <p:cNvPr id="246" name="Straight Connector 245"/>
            <p:cNvCxnSpPr/>
            <p:nvPr/>
          </p:nvCxnSpPr>
          <p:spPr>
            <a:xfrm>
              <a:off x="8125749" y="4903226"/>
              <a:ext cx="26226" cy="485169"/>
            </a:xfrm>
            <a:prstGeom prst="line">
              <a:avLst/>
            </a:prstGeom>
            <a:ln w="28575">
              <a:solidFill>
                <a:srgbClr val="00E246"/>
              </a:solidFill>
            </a:ln>
            <a:effectLst/>
          </p:spPr>
          <p:style>
            <a:lnRef idx="3">
              <a:schemeClr val="accent3"/>
            </a:lnRef>
            <a:fillRef idx="0">
              <a:schemeClr val="accent3"/>
            </a:fillRef>
            <a:effectRef idx="2">
              <a:schemeClr val="accent3"/>
            </a:effectRef>
            <a:fontRef idx="minor">
              <a:schemeClr val="tx1"/>
            </a:fontRef>
          </p:style>
        </p:cxnSp>
      </p:grpSp>
      <p:sp>
        <p:nvSpPr>
          <p:cNvPr id="4" name="Slide Number Placeholder 3"/>
          <p:cNvSpPr>
            <a:spLocks noGrp="1"/>
          </p:cNvSpPr>
          <p:nvPr>
            <p:ph type="sldNum" sz="quarter" idx="4"/>
          </p:nvPr>
        </p:nvSpPr>
        <p:spPr/>
        <p:txBody>
          <a:bodyPr/>
          <a:lstStyle/>
          <a:p>
            <a:fld id="{9F58998E-2429-314E-B86C-A079AABAA7E0}" type="slidenum">
              <a:rPr lang="en-US" smtClean="0"/>
              <a:t>15</a:t>
            </a:fld>
            <a:endParaRPr lang="en-US" dirty="0"/>
          </a:p>
        </p:txBody>
      </p:sp>
    </p:spTree>
    <p:extLst>
      <p:ext uri="{BB962C8B-B14F-4D97-AF65-F5344CB8AC3E}">
        <p14:creationId xmlns:p14="http://schemas.microsoft.com/office/powerpoint/2010/main" val="245504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fade">
                                      <p:cBhvr>
                                        <p:cTn id="10" dur="500"/>
                                        <p:tgtEl>
                                          <p:spTgt spid="70"/>
                                        </p:tgtEl>
                                      </p:cBhvr>
                                    </p:animEffect>
                                  </p:childTnLst>
                                </p:cTn>
                              </p:par>
                              <p:par>
                                <p:cTn id="11" presetID="10" presetClass="entr" presetSubtype="0" fill="hold" nodeType="withEffect">
                                  <p:stCondLst>
                                    <p:cond delay="0"/>
                                  </p:stCondLst>
                                  <p:childTnLst>
                                    <p:set>
                                      <p:cBhvr>
                                        <p:cTn id="12" dur="1" fill="hold">
                                          <p:stCondLst>
                                            <p:cond delay="0"/>
                                          </p:stCondLst>
                                        </p:cTn>
                                        <p:tgtEl>
                                          <p:spTgt spid="119"/>
                                        </p:tgtEl>
                                        <p:attrNameLst>
                                          <p:attrName>style.visibility</p:attrName>
                                        </p:attrNameLst>
                                      </p:cBhvr>
                                      <p:to>
                                        <p:strVal val="visible"/>
                                      </p:to>
                                    </p:set>
                                    <p:animEffect transition="in" filter="fade">
                                      <p:cBhvr>
                                        <p:cTn id="13" dur="500"/>
                                        <p:tgtEl>
                                          <p:spTgt spid="119"/>
                                        </p:tgtEl>
                                      </p:cBhvr>
                                    </p:animEffect>
                                  </p:childTnLst>
                                </p:cTn>
                              </p:par>
                              <p:par>
                                <p:cTn id="14" presetID="10" presetClass="entr" presetSubtype="0" fill="hold" nodeType="withEffect">
                                  <p:stCondLst>
                                    <p:cond delay="0"/>
                                  </p:stCondLst>
                                  <p:childTnLst>
                                    <p:set>
                                      <p:cBhvr>
                                        <p:cTn id="15" dur="1" fill="hold">
                                          <p:stCondLst>
                                            <p:cond delay="0"/>
                                          </p:stCondLst>
                                        </p:cTn>
                                        <p:tgtEl>
                                          <p:spTgt spid="253"/>
                                        </p:tgtEl>
                                        <p:attrNameLst>
                                          <p:attrName>style.visibility</p:attrName>
                                        </p:attrNameLst>
                                      </p:cBhvr>
                                      <p:to>
                                        <p:strVal val="visible"/>
                                      </p:to>
                                    </p:set>
                                    <p:animEffect transition="in" filter="fade">
                                      <p:cBhvr>
                                        <p:cTn id="16" dur="500"/>
                                        <p:tgtEl>
                                          <p:spTgt spid="253"/>
                                        </p:tgtEl>
                                      </p:cBhvr>
                                    </p:animEffect>
                                  </p:childTnLst>
                                </p:cTn>
                              </p:par>
                              <p:par>
                                <p:cTn id="17" presetID="10" presetClass="entr" presetSubtype="0" fill="hold" nodeType="withEffect">
                                  <p:stCondLst>
                                    <p:cond delay="0"/>
                                  </p:stCondLst>
                                  <p:childTnLst>
                                    <p:set>
                                      <p:cBhvr>
                                        <p:cTn id="18" dur="1" fill="hold">
                                          <p:stCondLst>
                                            <p:cond delay="0"/>
                                          </p:stCondLst>
                                        </p:cTn>
                                        <p:tgtEl>
                                          <p:spTgt spid="181"/>
                                        </p:tgtEl>
                                        <p:attrNameLst>
                                          <p:attrName>style.visibility</p:attrName>
                                        </p:attrNameLst>
                                      </p:cBhvr>
                                      <p:to>
                                        <p:strVal val="visible"/>
                                      </p:to>
                                    </p:set>
                                    <p:animEffect transition="in" filter="fade">
                                      <p:cBhvr>
                                        <p:cTn id="19" dur="5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 name="Picture 94"/>
          <p:cNvPicPr>
            <a:picLocks noChangeAspect="1"/>
          </p:cNvPicPr>
          <p:nvPr/>
        </p:nvPicPr>
        <p:blipFill rotWithShape="1">
          <a:blip r:embed="rId3"/>
          <a:srcRect l="8882" t="19063" r="13492" b="22960"/>
          <a:stretch/>
        </p:blipFill>
        <p:spPr>
          <a:xfrm>
            <a:off x="4589092" y="1196412"/>
            <a:ext cx="2103120" cy="2103120"/>
          </a:xfrm>
          <a:prstGeom prst="rect">
            <a:avLst/>
          </a:prstGeom>
        </p:spPr>
      </p:pic>
      <p:sp>
        <p:nvSpPr>
          <p:cNvPr id="2" name="Content Placeholder 1"/>
          <p:cNvSpPr>
            <a:spLocks noGrp="1"/>
          </p:cNvSpPr>
          <p:nvPr>
            <p:ph sz="quarter" idx="10"/>
          </p:nvPr>
        </p:nvSpPr>
        <p:spPr/>
        <p:txBody>
          <a:bodyPr/>
          <a:lstStyle/>
          <a:p>
            <a:r>
              <a:rPr lang="en-US" dirty="0"/>
              <a:t>Action types (</a:t>
            </a:r>
            <a:r>
              <a:rPr lang="en-US" dirty="0">
                <a:solidFill>
                  <a:srgbClr val="0070C0"/>
                </a:solidFill>
                <a:latin typeface="Georgia" panose="02040502050405020303" pitchFamily="18" charset="0"/>
              </a:rPr>
              <a:t>T</a:t>
            </a:r>
            <a:r>
              <a:rPr lang="en-US" dirty="0"/>
              <a:t>)</a:t>
            </a:r>
          </a:p>
          <a:p>
            <a:r>
              <a:rPr lang="en-US" dirty="0"/>
              <a:t>Key furniture (</a:t>
            </a:r>
            <a:r>
              <a:rPr lang="en-US" dirty="0">
                <a:solidFill>
                  <a:srgbClr val="7030A0"/>
                </a:solidFill>
                <a:latin typeface="Georgia" panose="02040502050405020303" pitchFamily="18" charset="0"/>
              </a:rPr>
              <a:t>K</a:t>
            </a:r>
            <a:r>
              <a:rPr lang="en-US" dirty="0"/>
              <a:t>)</a:t>
            </a:r>
          </a:p>
          <a:p>
            <a:r>
              <a:rPr lang="en-US" dirty="0"/>
              <a:t>Human pose (</a:t>
            </a:r>
            <a:r>
              <a:rPr lang="en-US" dirty="0">
                <a:solidFill>
                  <a:srgbClr val="00B050"/>
                </a:solidFill>
                <a:latin typeface="Georgia" panose="02040502050405020303" pitchFamily="18" charset="0"/>
              </a:rPr>
              <a:t>H</a:t>
            </a:r>
            <a:r>
              <a:rPr lang="en-US" dirty="0"/>
              <a:t>)</a:t>
            </a:r>
          </a:p>
          <a:p>
            <a:r>
              <a:rPr lang="en-US" dirty="0"/>
              <a:t>Object</a:t>
            </a:r>
          </a:p>
          <a:p>
            <a:pPr lvl="1"/>
            <a:r>
              <a:rPr lang="en-US" dirty="0"/>
              <a:t>Occurrence (</a:t>
            </a:r>
            <a:r>
              <a:rPr lang="en-US" dirty="0">
                <a:solidFill>
                  <a:schemeClr val="accent5"/>
                </a:solidFill>
                <a:latin typeface="Georgia" panose="02040502050405020303" pitchFamily="18" charset="0"/>
              </a:rPr>
              <a:t>C</a:t>
            </a:r>
            <a:r>
              <a:rPr lang="en-US" dirty="0"/>
              <a:t>)</a:t>
            </a:r>
          </a:p>
          <a:p>
            <a:pPr lvl="1"/>
            <a:r>
              <a:rPr lang="en-US" dirty="0"/>
              <a:t>Distribution (</a:t>
            </a:r>
            <a:r>
              <a:rPr lang="en-US" dirty="0">
                <a:solidFill>
                  <a:schemeClr val="accent6"/>
                </a:solidFill>
                <a:latin typeface="Georgia" panose="02040502050405020303" pitchFamily="18" charset="0"/>
              </a:rPr>
              <a:t>D</a:t>
            </a:r>
            <a:r>
              <a:rPr lang="en-US" dirty="0"/>
              <a:t>)</a:t>
            </a:r>
          </a:p>
          <a:p>
            <a:pPr lvl="1"/>
            <a:endParaRPr lang="en-US" dirty="0"/>
          </a:p>
          <a:p>
            <a:pPr marL="0" indent="0">
              <a:buNone/>
            </a:pPr>
            <a:endParaRPr lang="en-US" dirty="0"/>
          </a:p>
          <a:p>
            <a:endParaRPr lang="en-US" dirty="0"/>
          </a:p>
          <a:p>
            <a:endParaRPr lang="en-US" dirty="0"/>
          </a:p>
          <a:p>
            <a:pPr marL="457200" lvl="1" indent="0">
              <a:buNone/>
            </a:pPr>
            <a:endParaRPr lang="en-US" dirty="0"/>
          </a:p>
          <a:p>
            <a:pPr lvl="1"/>
            <a:endParaRPr lang="en-US" dirty="0"/>
          </a:p>
        </p:txBody>
      </p:sp>
      <p:sp>
        <p:nvSpPr>
          <p:cNvPr id="3" name="Title 2"/>
          <p:cNvSpPr>
            <a:spLocks noGrp="1"/>
          </p:cNvSpPr>
          <p:nvPr>
            <p:ph type="title"/>
          </p:nvPr>
        </p:nvSpPr>
        <p:spPr/>
        <p:txBody>
          <a:bodyPr/>
          <a:lstStyle/>
          <a:p>
            <a:r>
              <a:rPr lang="en-US" dirty="0"/>
              <a:t>Action model</a:t>
            </a:r>
          </a:p>
        </p:txBody>
      </p:sp>
      <p:graphicFrame>
        <p:nvGraphicFramePr>
          <p:cNvPr id="5" name="Table 4"/>
          <p:cNvGraphicFramePr>
            <a:graphicFrameLocks noGrp="1"/>
          </p:cNvGraphicFramePr>
          <p:nvPr>
            <p:extLst>
              <p:ext uri="{D42A27DB-BD31-4B8C-83A1-F6EECF244321}">
                <p14:modId xmlns:p14="http://schemas.microsoft.com/office/powerpoint/2010/main" val="3048752893"/>
              </p:ext>
            </p:extLst>
          </p:nvPr>
        </p:nvGraphicFramePr>
        <p:xfrm>
          <a:off x="6785361" y="1186451"/>
          <a:ext cx="2307365" cy="2133600"/>
        </p:xfrm>
        <a:graphic>
          <a:graphicData uri="http://schemas.openxmlformats.org/drawingml/2006/table">
            <a:tbl>
              <a:tblPr firstRow="1" bandRow="1">
                <a:tableStyleId>{7DF18680-E054-41AD-8BC1-D1AEF772440D}</a:tableStyleId>
              </a:tblPr>
              <a:tblGrid>
                <a:gridCol w="1085316">
                  <a:extLst>
                    <a:ext uri="{9D8B030D-6E8A-4147-A177-3AD203B41FA5}">
                      <a16:colId xmlns:a16="http://schemas.microsoft.com/office/drawing/2014/main" val="2110232948"/>
                    </a:ext>
                  </a:extLst>
                </a:gridCol>
                <a:gridCol w="1222049">
                  <a:extLst>
                    <a:ext uri="{9D8B030D-6E8A-4147-A177-3AD203B41FA5}">
                      <a16:colId xmlns:a16="http://schemas.microsoft.com/office/drawing/2014/main" val="3815605933"/>
                    </a:ext>
                  </a:extLst>
                </a:gridCol>
              </a:tblGrid>
              <a:tr h="365760">
                <a:tc>
                  <a:txBody>
                    <a:bodyPr/>
                    <a:lstStyle/>
                    <a:p>
                      <a:pPr algn="ctr"/>
                      <a:r>
                        <a:rPr lang="en-US" sz="1800" dirty="0"/>
                        <a:t>Category</a:t>
                      </a:r>
                      <a:endParaRPr lang="en-US" sz="1800" b="1" dirty="0"/>
                    </a:p>
                  </a:txBody>
                  <a:tcPr/>
                </a:tc>
                <a:tc>
                  <a:txBody>
                    <a:bodyPr/>
                    <a:lstStyle/>
                    <a:p>
                      <a:pPr algn="ctr"/>
                      <a:r>
                        <a:rPr lang="en-US" sz="1800" dirty="0"/>
                        <a:t>Probability</a:t>
                      </a:r>
                      <a:endParaRPr lang="en-US" sz="1800" b="1" dirty="0"/>
                    </a:p>
                  </a:txBody>
                  <a:tcPr/>
                </a:tc>
                <a:extLst>
                  <a:ext uri="{0D108BD9-81ED-4DB2-BD59-A6C34878D82A}">
                    <a16:rowId xmlns:a16="http://schemas.microsoft.com/office/drawing/2014/main" val="876559870"/>
                  </a:ext>
                </a:extLst>
              </a:tr>
              <a:tr h="365760">
                <a:tc>
                  <a:txBody>
                    <a:bodyPr/>
                    <a:lstStyle/>
                    <a:p>
                      <a:pPr algn="ctr"/>
                      <a:r>
                        <a:rPr lang="en-US" sz="1800" dirty="0"/>
                        <a:t>Chair</a:t>
                      </a:r>
                    </a:p>
                  </a:txBody>
                  <a:tcPr/>
                </a:tc>
                <a:tc>
                  <a:txBody>
                    <a:bodyPr/>
                    <a:lstStyle/>
                    <a:p>
                      <a:pPr algn="ctr"/>
                      <a:r>
                        <a:rPr lang="en-US" sz="1800" dirty="0"/>
                        <a:t>0.92</a:t>
                      </a:r>
                    </a:p>
                  </a:txBody>
                  <a:tcPr/>
                </a:tc>
                <a:extLst>
                  <a:ext uri="{0D108BD9-81ED-4DB2-BD59-A6C34878D82A}">
                    <a16:rowId xmlns:a16="http://schemas.microsoft.com/office/drawing/2014/main" val="243773424"/>
                  </a:ext>
                </a:extLst>
              </a:tr>
              <a:tr h="365760">
                <a:tc>
                  <a:txBody>
                    <a:bodyPr/>
                    <a:lstStyle/>
                    <a:p>
                      <a:pPr algn="ctr"/>
                      <a:r>
                        <a:rPr lang="en-US" sz="1800" dirty="0"/>
                        <a:t>Monitor</a:t>
                      </a:r>
                    </a:p>
                  </a:txBody>
                  <a:tcPr/>
                </a:tc>
                <a:tc>
                  <a:txBody>
                    <a:bodyPr/>
                    <a:lstStyle/>
                    <a:p>
                      <a:pPr algn="ctr"/>
                      <a:r>
                        <a:rPr lang="en-US" sz="1800" dirty="0"/>
                        <a:t>0.95</a:t>
                      </a:r>
                    </a:p>
                  </a:txBody>
                  <a:tcPr/>
                </a:tc>
                <a:extLst>
                  <a:ext uri="{0D108BD9-81ED-4DB2-BD59-A6C34878D82A}">
                    <a16:rowId xmlns:a16="http://schemas.microsoft.com/office/drawing/2014/main" val="1339881269"/>
                  </a:ext>
                </a:extLst>
              </a:tr>
              <a:tr h="365760">
                <a:tc>
                  <a:txBody>
                    <a:bodyPr/>
                    <a:lstStyle/>
                    <a:p>
                      <a:pPr algn="ctr"/>
                      <a:r>
                        <a:rPr lang="en-US" sz="1800" dirty="0"/>
                        <a:t>Keyboard</a:t>
                      </a:r>
                    </a:p>
                  </a:txBody>
                  <a:tcPr/>
                </a:tc>
                <a:tc>
                  <a:txBody>
                    <a:bodyPr/>
                    <a:lstStyle/>
                    <a:p>
                      <a:pPr algn="ctr"/>
                      <a:r>
                        <a:rPr lang="en-US" sz="1800" dirty="0"/>
                        <a:t>0.88</a:t>
                      </a:r>
                    </a:p>
                  </a:txBody>
                  <a:tcPr/>
                </a:tc>
                <a:extLst>
                  <a:ext uri="{0D108BD9-81ED-4DB2-BD59-A6C34878D82A}">
                    <a16:rowId xmlns:a16="http://schemas.microsoft.com/office/drawing/2014/main" val="3955004591"/>
                  </a:ext>
                </a:extLst>
              </a:tr>
              <a:tr h="365760">
                <a:tc>
                  <a:txBody>
                    <a:bodyPr/>
                    <a:lstStyle/>
                    <a:p>
                      <a:pPr algn="ctr"/>
                      <a:r>
                        <a:rPr lang="en-US" sz="1800" dirty="0"/>
                        <a:t>Mouse</a:t>
                      </a:r>
                    </a:p>
                  </a:txBody>
                  <a:tcPr/>
                </a:tc>
                <a:tc>
                  <a:txBody>
                    <a:bodyPr/>
                    <a:lstStyle/>
                    <a:p>
                      <a:pPr algn="ctr"/>
                      <a:r>
                        <a:rPr lang="en-US" sz="1800" dirty="0"/>
                        <a:t>0.78</a:t>
                      </a:r>
                    </a:p>
                  </a:txBody>
                  <a:tcPr/>
                </a:tc>
                <a:extLst>
                  <a:ext uri="{0D108BD9-81ED-4DB2-BD59-A6C34878D82A}">
                    <a16:rowId xmlns:a16="http://schemas.microsoft.com/office/drawing/2014/main" val="278845286"/>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b="0" dirty="0">
                        <a:latin typeface="Adobe Arabic" panose="02040703060201020203" pitchFamily="18" charset="-78"/>
                        <a:cs typeface="Adobe Arabic" panose="02040703060201020203" pitchFamily="18" charset="-78"/>
                        <a:sym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b="0" dirty="0">
                        <a:latin typeface="Adobe Arabic" panose="02040703060201020203" pitchFamily="18" charset="-78"/>
                        <a:cs typeface="Adobe Arabic" panose="02040703060201020203" pitchFamily="18" charset="-78"/>
                        <a:sym typeface="Wingdings" panose="05000000000000000000" pitchFamily="2" charset="2"/>
                      </a:endParaRPr>
                    </a:p>
                  </a:txBody>
                  <a:tcPr/>
                </a:tc>
                <a:extLst>
                  <a:ext uri="{0D108BD9-81ED-4DB2-BD59-A6C34878D82A}">
                    <a16:rowId xmlns:a16="http://schemas.microsoft.com/office/drawing/2014/main" val="20752475"/>
                  </a:ext>
                </a:extLst>
              </a:tr>
            </a:tbl>
          </a:graphicData>
        </a:graphic>
      </p:graphicFrame>
      <p:grpSp>
        <p:nvGrpSpPr>
          <p:cNvPr id="68" name="Group 67"/>
          <p:cNvGrpSpPr/>
          <p:nvPr/>
        </p:nvGrpSpPr>
        <p:grpSpPr>
          <a:xfrm flipH="1">
            <a:off x="5418034" y="3691784"/>
            <a:ext cx="3072823" cy="2269630"/>
            <a:chOff x="1285409" y="1941739"/>
            <a:chExt cx="6735862" cy="4569985"/>
          </a:xfrm>
        </p:grpSpPr>
        <p:grpSp>
          <p:nvGrpSpPr>
            <p:cNvPr id="69" name="Group 68"/>
            <p:cNvGrpSpPr/>
            <p:nvPr/>
          </p:nvGrpSpPr>
          <p:grpSpPr>
            <a:xfrm>
              <a:off x="1285409" y="1941739"/>
              <a:ext cx="6735862" cy="4569985"/>
              <a:chOff x="2206701" y="2286000"/>
              <a:chExt cx="6735862" cy="4569985"/>
            </a:xfrm>
          </p:grpSpPr>
          <p:cxnSp>
            <p:nvCxnSpPr>
              <p:cNvPr id="75" name="Straight Connector 74"/>
              <p:cNvCxnSpPr/>
              <p:nvPr/>
            </p:nvCxnSpPr>
            <p:spPr>
              <a:xfrm>
                <a:off x="3276600" y="2286000"/>
                <a:ext cx="152400" cy="1447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76" name="Straight Connector 75"/>
              <p:cNvCxnSpPr/>
              <p:nvPr/>
            </p:nvCxnSpPr>
            <p:spPr>
              <a:xfrm>
                <a:off x="2971800" y="3276600"/>
                <a:ext cx="457200" cy="4572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77" name="Straight Connector 76"/>
              <p:cNvCxnSpPr/>
              <p:nvPr/>
            </p:nvCxnSpPr>
            <p:spPr>
              <a:xfrm>
                <a:off x="2971800" y="3276600"/>
                <a:ext cx="381000" cy="1066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79" name="Straight Connector 78"/>
              <p:cNvCxnSpPr/>
              <p:nvPr/>
            </p:nvCxnSpPr>
            <p:spPr>
              <a:xfrm flipV="1">
                <a:off x="3352800" y="4191000"/>
                <a:ext cx="1447800" cy="1524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80" name="Straight Connector 79"/>
              <p:cNvCxnSpPr/>
              <p:nvPr/>
            </p:nvCxnSpPr>
            <p:spPr>
              <a:xfrm flipH="1" flipV="1">
                <a:off x="3429000" y="3733800"/>
                <a:ext cx="304800" cy="228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82" name="Straight Connector 81"/>
              <p:cNvCxnSpPr/>
              <p:nvPr/>
            </p:nvCxnSpPr>
            <p:spPr>
              <a:xfrm>
                <a:off x="3733800" y="3962400"/>
                <a:ext cx="1219200" cy="17526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83" name="Straight Connector 82"/>
              <p:cNvCxnSpPr/>
              <p:nvPr/>
            </p:nvCxnSpPr>
            <p:spPr>
              <a:xfrm flipH="1" flipV="1">
                <a:off x="3429000" y="3733800"/>
                <a:ext cx="381000" cy="1797297"/>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85" name="Straight Connector 84"/>
              <p:cNvCxnSpPr/>
              <p:nvPr/>
            </p:nvCxnSpPr>
            <p:spPr>
              <a:xfrm flipV="1">
                <a:off x="4953000" y="5001552"/>
                <a:ext cx="1447800" cy="68580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86" name="Straight Connector 85"/>
              <p:cNvCxnSpPr/>
              <p:nvPr/>
            </p:nvCxnSpPr>
            <p:spPr>
              <a:xfrm flipV="1">
                <a:off x="3810000" y="5418228"/>
                <a:ext cx="300037" cy="112870"/>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88" name="Straight Connector 87"/>
              <p:cNvCxnSpPr/>
              <p:nvPr/>
            </p:nvCxnSpPr>
            <p:spPr>
              <a:xfrm flipV="1">
                <a:off x="4110037" y="5192307"/>
                <a:ext cx="1566863" cy="2300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89" name="Straight Connector 88"/>
              <p:cNvCxnSpPr/>
              <p:nvPr/>
            </p:nvCxnSpPr>
            <p:spPr>
              <a:xfrm>
                <a:off x="4191000" y="6215905"/>
                <a:ext cx="2362200" cy="10869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91" name="Straight Connector 90"/>
              <p:cNvCxnSpPr/>
              <p:nvPr/>
            </p:nvCxnSpPr>
            <p:spPr>
              <a:xfrm>
                <a:off x="3810000" y="5531097"/>
                <a:ext cx="381000" cy="701055"/>
              </a:xfrm>
              <a:prstGeom prst="line">
                <a:avLst/>
              </a:prstGeom>
              <a:ln w="28575">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92" name="Straight Arrow Connector 91"/>
              <p:cNvCxnSpPr/>
              <p:nvPr/>
            </p:nvCxnSpPr>
            <p:spPr>
              <a:xfrm flipV="1">
                <a:off x="2667000" y="3308872"/>
                <a:ext cx="6275563" cy="1592205"/>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H="1" flipV="1">
                <a:off x="2206701" y="2703620"/>
                <a:ext cx="2993635" cy="4152365"/>
              </a:xfrm>
              <a:prstGeom prst="straightConnector1">
                <a:avLst/>
              </a:prstGeom>
              <a:ln w="28575">
                <a:solidFill>
                  <a:srgbClr val="2FA6FF"/>
                </a:solidFill>
                <a:tailEnd type="triangle"/>
              </a:ln>
            </p:spPr>
            <p:style>
              <a:lnRef idx="1">
                <a:schemeClr val="accent1"/>
              </a:lnRef>
              <a:fillRef idx="0">
                <a:schemeClr val="accent1"/>
              </a:fillRef>
              <a:effectRef idx="0">
                <a:schemeClr val="accent1"/>
              </a:effectRef>
              <a:fontRef idx="minor">
                <a:schemeClr val="tx1"/>
              </a:fontRef>
            </p:style>
          </p:cxnSp>
        </p:grpSp>
        <p:sp>
          <p:nvSpPr>
            <p:cNvPr id="71" name="Oval 70"/>
            <p:cNvSpPr/>
            <p:nvPr/>
          </p:nvSpPr>
          <p:spPr>
            <a:xfrm rot="3138801">
              <a:off x="4519058" y="3489826"/>
              <a:ext cx="1393096" cy="693176"/>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rot="6290833">
              <a:off x="5415845" y="4808951"/>
              <a:ext cx="905332" cy="571887"/>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rot="20534883">
              <a:off x="6629724" y="2453025"/>
              <a:ext cx="919550" cy="1474418"/>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796723" y="4950682"/>
            <a:ext cx="3914661" cy="584775"/>
          </a:xfrm>
          <a:prstGeom prst="rect">
            <a:avLst/>
          </a:prstGeom>
          <a:noFill/>
        </p:spPr>
        <p:txBody>
          <a:bodyPr wrap="none" rtlCol="0">
            <a:spAutoFit/>
          </a:bodyPr>
          <a:lstStyle/>
          <a:p>
            <a:r>
              <a:rPr lang="en-US" sz="3200" dirty="0">
                <a:solidFill>
                  <a:srgbClr val="FF3F3F"/>
                </a:solidFill>
                <a:latin typeface="Georgia" panose="02040502050405020303" pitchFamily="18" charset="0"/>
              </a:rPr>
              <a:t>A</a:t>
            </a:r>
            <a:r>
              <a:rPr lang="en-US" sz="3200" dirty="0">
                <a:latin typeface="Roboto Condensed" panose="02000000000000000000"/>
              </a:rPr>
              <a:t> = &lt; </a:t>
            </a:r>
            <a:r>
              <a:rPr lang="en-US" sz="3200" dirty="0">
                <a:solidFill>
                  <a:srgbClr val="0070C0"/>
                </a:solidFill>
                <a:latin typeface="Georgia" panose="02040502050405020303" pitchFamily="18" charset="0"/>
              </a:rPr>
              <a:t>T</a:t>
            </a:r>
            <a:r>
              <a:rPr lang="en-US" sz="3200" dirty="0">
                <a:latin typeface="Georgia" panose="02040502050405020303" pitchFamily="18" charset="0"/>
              </a:rPr>
              <a:t>,</a:t>
            </a:r>
            <a:r>
              <a:rPr lang="en-US" sz="3200" dirty="0">
                <a:solidFill>
                  <a:srgbClr val="0070C0"/>
                </a:solidFill>
                <a:latin typeface="Georgia" panose="02040502050405020303" pitchFamily="18" charset="0"/>
              </a:rPr>
              <a:t> </a:t>
            </a:r>
            <a:r>
              <a:rPr lang="en-US" sz="3200" dirty="0">
                <a:solidFill>
                  <a:srgbClr val="7030A0"/>
                </a:solidFill>
                <a:latin typeface="Georgia" panose="02040502050405020303" pitchFamily="18" charset="0"/>
              </a:rPr>
              <a:t>K</a:t>
            </a:r>
            <a:r>
              <a:rPr lang="en-US" sz="3200" dirty="0">
                <a:latin typeface="Georgia" panose="02040502050405020303" pitchFamily="18" charset="0"/>
              </a:rPr>
              <a:t>,</a:t>
            </a:r>
            <a:r>
              <a:rPr lang="en-US" sz="3200" dirty="0">
                <a:solidFill>
                  <a:srgbClr val="0070C0"/>
                </a:solidFill>
                <a:latin typeface="Georgia" panose="02040502050405020303" pitchFamily="18" charset="0"/>
              </a:rPr>
              <a:t> </a:t>
            </a:r>
            <a:r>
              <a:rPr lang="en-US" sz="3200" dirty="0">
                <a:solidFill>
                  <a:srgbClr val="00B050"/>
                </a:solidFill>
                <a:latin typeface="Georgia" panose="02040502050405020303" pitchFamily="18" charset="0"/>
              </a:rPr>
              <a:t>H</a:t>
            </a:r>
            <a:r>
              <a:rPr lang="en-US" sz="3200" dirty="0">
                <a:latin typeface="Georgia" panose="02040502050405020303" pitchFamily="18" charset="0"/>
              </a:rPr>
              <a:t>;</a:t>
            </a:r>
            <a:r>
              <a:rPr lang="en-US" sz="3200" dirty="0">
                <a:solidFill>
                  <a:srgbClr val="0070C0"/>
                </a:solidFill>
                <a:latin typeface="Georgia" panose="02040502050405020303" pitchFamily="18" charset="0"/>
              </a:rPr>
              <a:t> </a:t>
            </a:r>
            <a:r>
              <a:rPr lang="en-US" sz="3200" dirty="0">
                <a:solidFill>
                  <a:schemeClr val="accent5"/>
                </a:solidFill>
                <a:latin typeface="Georgia" panose="02040502050405020303" pitchFamily="18" charset="0"/>
              </a:rPr>
              <a:t>C</a:t>
            </a:r>
            <a:r>
              <a:rPr lang="en-US" sz="3200" dirty="0">
                <a:latin typeface="Georgia" panose="02040502050405020303" pitchFamily="18" charset="0"/>
              </a:rPr>
              <a:t>,</a:t>
            </a:r>
            <a:r>
              <a:rPr lang="en-US" sz="3200" dirty="0">
                <a:solidFill>
                  <a:srgbClr val="31B596"/>
                </a:solidFill>
                <a:latin typeface="Georgia" panose="02040502050405020303" pitchFamily="18" charset="0"/>
              </a:rPr>
              <a:t> </a:t>
            </a:r>
            <a:r>
              <a:rPr lang="en-US" sz="3200" dirty="0">
                <a:solidFill>
                  <a:schemeClr val="accent6"/>
                </a:solidFill>
                <a:latin typeface="Georgia" panose="02040502050405020303" pitchFamily="18" charset="0"/>
              </a:rPr>
              <a:t>D</a:t>
            </a:r>
            <a:r>
              <a:rPr lang="en-US" sz="3200" dirty="0">
                <a:solidFill>
                  <a:srgbClr val="31B596"/>
                </a:solidFill>
                <a:latin typeface="Roboto Condensed" panose="02000000000000000000"/>
              </a:rPr>
              <a:t> </a:t>
            </a:r>
            <a:r>
              <a:rPr lang="en-US" sz="3200" dirty="0">
                <a:latin typeface="Roboto Condensed" panose="02000000000000000000"/>
              </a:rPr>
              <a:t>&gt;</a:t>
            </a:r>
          </a:p>
        </p:txBody>
      </p:sp>
      <p:sp>
        <p:nvSpPr>
          <p:cNvPr id="4" name="Slide Number Placeholder 3"/>
          <p:cNvSpPr>
            <a:spLocks noGrp="1"/>
          </p:cNvSpPr>
          <p:nvPr>
            <p:ph type="sldNum" sz="quarter" idx="4"/>
          </p:nvPr>
        </p:nvSpPr>
        <p:spPr/>
        <p:txBody>
          <a:bodyPr/>
          <a:lstStyle/>
          <a:p>
            <a:fld id="{9F58998E-2429-314E-B86C-A079AABAA7E0}" type="slidenum">
              <a:rPr lang="en-US" smtClean="0"/>
              <a:t>16</a:t>
            </a:fld>
            <a:endParaRPr lang="en-US" dirty="0"/>
          </a:p>
        </p:txBody>
      </p:sp>
    </p:spTree>
    <p:extLst>
      <p:ext uri="{BB962C8B-B14F-4D97-AF65-F5344CB8AC3E}">
        <p14:creationId xmlns:p14="http://schemas.microsoft.com/office/powerpoint/2010/main" val="411868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8"/>
                                        </p:tgtEl>
                                        <p:attrNameLst>
                                          <p:attrName>style.visibility</p:attrName>
                                        </p:attrNameLst>
                                      </p:cBhvr>
                                      <p:to>
                                        <p:strVal val="visible"/>
                                      </p:to>
                                    </p:set>
                                    <p:animEffect transition="in" filter="fade">
                                      <p:cBhvr>
                                        <p:cTn id="21" dur="500"/>
                                        <p:tgtEl>
                                          <p:spTgt spid="6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8813" y="1114177"/>
            <a:ext cx="7783005" cy="5181520"/>
          </a:xfrm>
        </p:spPr>
        <p:txBody>
          <a:bodyPr/>
          <a:lstStyle/>
          <a:p>
            <a:r>
              <a:rPr lang="en-CA" dirty="0"/>
              <a:t>3D scene database?</a:t>
            </a:r>
          </a:p>
          <a:p>
            <a:pPr lvl="1"/>
            <a:r>
              <a:rPr lang="en-CA" dirty="0"/>
              <a:t>Initially designed with no human</a:t>
            </a:r>
          </a:p>
          <a:p>
            <a:pPr lvl="1"/>
            <a:r>
              <a:rPr lang="en-CA" dirty="0"/>
              <a:t>Limited in number and variety</a:t>
            </a:r>
          </a:p>
          <a:p>
            <a:pPr lvl="1"/>
            <a:endParaRPr lang="en-CA" dirty="0"/>
          </a:p>
        </p:txBody>
      </p:sp>
      <p:sp>
        <p:nvSpPr>
          <p:cNvPr id="3" name="Title 2"/>
          <p:cNvSpPr>
            <a:spLocks noGrp="1"/>
          </p:cNvSpPr>
          <p:nvPr>
            <p:ph type="title"/>
          </p:nvPr>
        </p:nvSpPr>
        <p:spPr/>
        <p:txBody>
          <a:bodyPr/>
          <a:lstStyle/>
          <a:p>
            <a:r>
              <a:rPr lang="en-CA" dirty="0"/>
              <a:t>Dataset</a:t>
            </a:r>
          </a:p>
        </p:txBody>
      </p:sp>
      <p:pic>
        <p:nvPicPr>
          <p:cNvPr id="5" name="Picture 4"/>
          <p:cNvPicPr>
            <a:picLocks noChangeAspect="1"/>
          </p:cNvPicPr>
          <p:nvPr/>
        </p:nvPicPr>
        <p:blipFill>
          <a:blip r:embed="rId3"/>
          <a:stretch>
            <a:fillRect/>
          </a:stretch>
        </p:blipFill>
        <p:spPr>
          <a:xfrm>
            <a:off x="1683521" y="2823522"/>
            <a:ext cx="5905144" cy="3472175"/>
          </a:xfrm>
          <a:prstGeom prst="rect">
            <a:avLst/>
          </a:prstGeom>
        </p:spPr>
      </p:pic>
      <p:sp>
        <p:nvSpPr>
          <p:cNvPr id="6" name="TextBox 5"/>
          <p:cNvSpPr txBox="1"/>
          <p:nvPr/>
        </p:nvSpPr>
        <p:spPr>
          <a:xfrm>
            <a:off x="3600902" y="6300102"/>
            <a:ext cx="2772899" cy="369332"/>
          </a:xfrm>
          <a:prstGeom prst="rect">
            <a:avLst/>
          </a:prstGeom>
          <a:noFill/>
        </p:spPr>
        <p:txBody>
          <a:bodyPr wrap="square" rtlCol="0">
            <a:spAutoFit/>
          </a:bodyPr>
          <a:lstStyle/>
          <a:p>
            <a:r>
              <a:rPr lang="en-US" dirty="0"/>
              <a:t>[Fisher et al. 2015]</a:t>
            </a:r>
          </a:p>
        </p:txBody>
      </p:sp>
      <p:sp>
        <p:nvSpPr>
          <p:cNvPr id="7" name="Slide Number Placeholder 6"/>
          <p:cNvSpPr>
            <a:spLocks noGrp="1"/>
          </p:cNvSpPr>
          <p:nvPr>
            <p:ph type="sldNum" sz="quarter" idx="4"/>
          </p:nvPr>
        </p:nvSpPr>
        <p:spPr/>
        <p:txBody>
          <a:bodyPr/>
          <a:lstStyle/>
          <a:p>
            <a:fld id="{9F58998E-2429-314E-B86C-A079AABAA7E0}" type="slidenum">
              <a:rPr lang="en-US" smtClean="0"/>
              <a:t>17</a:t>
            </a:fld>
            <a:endParaRPr lang="en-US" dirty="0"/>
          </a:p>
        </p:txBody>
      </p:sp>
    </p:spTree>
    <p:extLst>
      <p:ext uri="{BB962C8B-B14F-4D97-AF65-F5344CB8AC3E}">
        <p14:creationId xmlns:p14="http://schemas.microsoft.com/office/powerpoint/2010/main" val="252207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8815" y="1114177"/>
            <a:ext cx="8477536" cy="5181520"/>
          </a:xfrm>
        </p:spPr>
        <p:txBody>
          <a:bodyPr>
            <a:normAutofit/>
          </a:bodyPr>
          <a:lstStyle/>
          <a:p>
            <a:r>
              <a:rPr lang="en-US" dirty="0"/>
              <a:t>Photographs</a:t>
            </a:r>
          </a:p>
          <a:p>
            <a:pPr lvl="1"/>
            <a:r>
              <a:rPr lang="en-US" dirty="0"/>
              <a:t>Indoor scenes with daily human actions</a:t>
            </a:r>
          </a:p>
          <a:p>
            <a:pPr lvl="1"/>
            <a:r>
              <a:rPr lang="en-US" dirty="0"/>
              <a:t>Vast source of online data</a:t>
            </a:r>
          </a:p>
          <a:p>
            <a:pPr lvl="1"/>
            <a:endParaRPr lang="en-US" dirty="0"/>
          </a:p>
        </p:txBody>
      </p:sp>
      <p:sp>
        <p:nvSpPr>
          <p:cNvPr id="3" name="Title 2"/>
          <p:cNvSpPr>
            <a:spLocks noGrp="1"/>
          </p:cNvSpPr>
          <p:nvPr>
            <p:ph type="title"/>
          </p:nvPr>
        </p:nvSpPr>
        <p:spPr/>
        <p:txBody>
          <a:bodyPr/>
          <a:lstStyle/>
          <a:p>
            <a:r>
              <a:rPr lang="en-CA" dirty="0"/>
              <a:t>Dataset</a:t>
            </a:r>
            <a:endParaRPr lang="en-US" dirty="0"/>
          </a:p>
        </p:txBody>
      </p:sp>
      <p:sp>
        <p:nvSpPr>
          <p:cNvPr id="5" name="Content Placeholder 1"/>
          <p:cNvSpPr txBox="1">
            <a:spLocks/>
          </p:cNvSpPr>
          <p:nvPr/>
        </p:nvSpPr>
        <p:spPr>
          <a:xfrm>
            <a:off x="358815" y="3001374"/>
            <a:ext cx="5930890" cy="2809766"/>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SzPct val="100000"/>
              <a:buFont typeface="Arial" panose="020B0604020202020204" pitchFamily="34" charset="0"/>
              <a:buChar char="•"/>
              <a:defRPr sz="3200" kern="1200" baseline="0">
                <a:solidFill>
                  <a:schemeClr val="tx1"/>
                </a:solidFill>
                <a:latin typeface="Roboto Condensed" panose="02000000000000000000" pitchFamily="2" charset="0"/>
                <a:ea typeface="+mn-ea"/>
                <a:cs typeface="Arial"/>
              </a:defRPr>
            </a:lvl1pPr>
            <a:lvl2pPr marL="914400" indent="-457200" algn="l" defTabSz="914400" rtl="0" eaLnBrk="1" latinLnBrk="0" hangingPunct="1">
              <a:spcBef>
                <a:spcPct val="20000"/>
              </a:spcBef>
              <a:buSzPct val="100000"/>
              <a:buFont typeface="Arial" panose="020B0604020202020204" pitchFamily="34" charset="0"/>
              <a:buChar char="−"/>
              <a:defRPr sz="2800" kern="1200" baseline="0">
                <a:solidFill>
                  <a:schemeClr val="tx1"/>
                </a:solidFill>
                <a:latin typeface="Roboto Condensed" panose="02000000000000000000" pitchFamily="2" charset="0"/>
                <a:ea typeface="+mn-ea"/>
                <a:cs typeface="Arial"/>
              </a:defRPr>
            </a:lvl2pPr>
            <a:lvl3pPr marL="1257300" indent="-342900" algn="l" defTabSz="914400" rtl="0" eaLnBrk="1" latinLnBrk="0" hangingPunct="1">
              <a:spcBef>
                <a:spcPct val="20000"/>
              </a:spcBef>
              <a:buSzPct val="100000"/>
              <a:buFont typeface="Arial" panose="020B0604020202020204" pitchFamily="34" charset="0"/>
              <a:buChar char="•"/>
              <a:defRPr sz="2400" kern="1200" baseline="0">
                <a:solidFill>
                  <a:schemeClr val="tx1"/>
                </a:solidFill>
                <a:latin typeface="Roboto Condensed" panose="02000000000000000000" pitchFamily="2" charset="0"/>
                <a:ea typeface="+mn-ea"/>
                <a:cs typeface="Arial"/>
              </a:defRPr>
            </a:lvl3pPr>
            <a:lvl4pPr marL="1714500" indent="-342900" algn="l" defTabSz="9144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4pPr>
            <a:lvl5pPr marL="2171700" indent="-342900" algn="l" defTabSz="9144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en-US" dirty="0"/>
          </a:p>
        </p:txBody>
      </p:sp>
      <p:sp>
        <p:nvSpPr>
          <p:cNvPr id="17" name="Content Placeholder 1"/>
          <p:cNvSpPr txBox="1">
            <a:spLocks/>
          </p:cNvSpPr>
          <p:nvPr/>
        </p:nvSpPr>
        <p:spPr>
          <a:xfrm>
            <a:off x="358814" y="3001373"/>
            <a:ext cx="5383960" cy="3294323"/>
          </a:xfrm>
          <a:prstGeom prst="rect">
            <a:avLst/>
          </a:prstGeom>
        </p:spPr>
        <p:txBody>
          <a:bodyPr vert="horz" lIns="91440" tIns="45720" rIns="91440" bIns="45720" rtlCol="0">
            <a:normAutofit/>
          </a:bodyPr>
          <a:lstStyle>
            <a:lvl1pPr marL="457200" indent="-457200" algn="l" defTabSz="914400" rtl="0" eaLnBrk="1" latinLnBrk="0" hangingPunct="1">
              <a:spcBef>
                <a:spcPct val="20000"/>
              </a:spcBef>
              <a:buSzPct val="100000"/>
              <a:buFont typeface="Arial" panose="020B0604020202020204" pitchFamily="34" charset="0"/>
              <a:buChar char="•"/>
              <a:defRPr sz="3200" kern="1200" baseline="0">
                <a:solidFill>
                  <a:schemeClr val="tx1"/>
                </a:solidFill>
                <a:latin typeface="Roboto Condensed" panose="02000000000000000000" pitchFamily="2" charset="0"/>
                <a:ea typeface="+mn-ea"/>
                <a:cs typeface="Arial"/>
              </a:defRPr>
            </a:lvl1pPr>
            <a:lvl2pPr marL="914400" indent="-457200" algn="l" defTabSz="914400" rtl="0" eaLnBrk="1" latinLnBrk="0" hangingPunct="1">
              <a:spcBef>
                <a:spcPct val="20000"/>
              </a:spcBef>
              <a:buSzPct val="100000"/>
              <a:buFont typeface="Arial" panose="020B0604020202020204" pitchFamily="34" charset="0"/>
              <a:buChar char="−"/>
              <a:defRPr sz="2800" kern="1200" baseline="0">
                <a:solidFill>
                  <a:schemeClr val="tx1"/>
                </a:solidFill>
                <a:latin typeface="Roboto Condensed" panose="02000000000000000000" pitchFamily="2" charset="0"/>
                <a:ea typeface="+mn-ea"/>
                <a:cs typeface="Arial"/>
              </a:defRPr>
            </a:lvl2pPr>
            <a:lvl3pPr marL="1257300" indent="-342900" algn="l" defTabSz="914400" rtl="0" eaLnBrk="1" latinLnBrk="0" hangingPunct="1">
              <a:spcBef>
                <a:spcPct val="20000"/>
              </a:spcBef>
              <a:buSzPct val="100000"/>
              <a:buFont typeface="Arial" panose="020B0604020202020204" pitchFamily="34" charset="0"/>
              <a:buChar char="•"/>
              <a:defRPr sz="2400" kern="1200" baseline="0">
                <a:solidFill>
                  <a:schemeClr val="tx1"/>
                </a:solidFill>
                <a:latin typeface="Roboto Condensed" panose="02000000000000000000" pitchFamily="2" charset="0"/>
                <a:ea typeface="+mn-ea"/>
                <a:cs typeface="Arial"/>
              </a:defRPr>
            </a:lvl3pPr>
            <a:lvl4pPr marL="1714500" indent="-342900" algn="l" defTabSz="9144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4pPr>
            <a:lvl5pPr marL="2171700" indent="-342900" algn="l" defTabSz="914400" rtl="0" eaLnBrk="1" latinLnBrk="0" hangingPunct="1">
              <a:spcBef>
                <a:spcPct val="20000"/>
              </a:spcBef>
              <a:buSzPct val="100000"/>
              <a:buFont typeface="Arial" panose="020B0604020202020204" pitchFamily="34" charset="0"/>
              <a:buChar char="•"/>
              <a:defRPr sz="2000" kern="1200" baseline="0">
                <a:solidFill>
                  <a:schemeClr val="tx1"/>
                </a:solidFill>
                <a:latin typeface="Roboto Condensed" panose="02000000000000000000" pitchFamily="2" charset="0"/>
                <a:ea typeface="+mn-ea"/>
                <a:cs typeface="Arial"/>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latin typeface="+mn-lt"/>
              </a:rPr>
              <a:t>Microsoft COCO </a:t>
            </a:r>
            <a:br>
              <a:rPr lang="en-US" sz="2800" dirty="0">
                <a:latin typeface="+mn-lt"/>
              </a:rPr>
            </a:br>
            <a:r>
              <a:rPr lang="en-US" sz="2800" dirty="0">
                <a:latin typeface="+mn-lt"/>
              </a:rPr>
              <a:t>(Common Objects in Context)</a:t>
            </a:r>
          </a:p>
          <a:p>
            <a:endParaRPr lang="en-US" sz="2800" dirty="0">
              <a:latin typeface="+mn-lt"/>
            </a:endParaRPr>
          </a:p>
        </p:txBody>
      </p:sp>
      <p:pic>
        <p:nvPicPr>
          <p:cNvPr id="18" name="Picture 17"/>
          <p:cNvPicPr>
            <a:picLocks noChangeAspect="1"/>
          </p:cNvPicPr>
          <p:nvPr/>
        </p:nvPicPr>
        <p:blipFill>
          <a:blip r:embed="rId3"/>
          <a:stretch>
            <a:fillRect/>
          </a:stretch>
        </p:blipFill>
        <p:spPr>
          <a:xfrm>
            <a:off x="794318" y="4131563"/>
            <a:ext cx="2286000" cy="2286000"/>
          </a:xfrm>
          <a:prstGeom prst="rect">
            <a:avLst/>
          </a:prstGeom>
        </p:spPr>
      </p:pic>
      <p:pic>
        <p:nvPicPr>
          <p:cNvPr id="19" name="Picture 18"/>
          <p:cNvPicPr>
            <a:picLocks noChangeAspect="1"/>
          </p:cNvPicPr>
          <p:nvPr/>
        </p:nvPicPr>
        <p:blipFill>
          <a:blip r:embed="rId4"/>
          <a:stretch>
            <a:fillRect/>
          </a:stretch>
        </p:blipFill>
        <p:spPr>
          <a:xfrm>
            <a:off x="794539" y="4129667"/>
            <a:ext cx="2286000" cy="2286000"/>
          </a:xfrm>
          <a:prstGeom prst="rect">
            <a:avLst/>
          </a:prstGeom>
        </p:spPr>
      </p:pic>
      <p:pic>
        <p:nvPicPr>
          <p:cNvPr id="20" name="Picture 19"/>
          <p:cNvPicPr>
            <a:picLocks noChangeAspect="1"/>
          </p:cNvPicPr>
          <p:nvPr/>
        </p:nvPicPr>
        <p:blipFill>
          <a:blip r:embed="rId5"/>
          <a:stretch>
            <a:fillRect/>
          </a:stretch>
        </p:blipFill>
        <p:spPr>
          <a:xfrm>
            <a:off x="3392680" y="5170788"/>
            <a:ext cx="5443671" cy="1007509"/>
          </a:xfrm>
          <a:prstGeom prst="rect">
            <a:avLst/>
          </a:prstGeom>
          <a:ln>
            <a:noFill/>
          </a:ln>
          <a:effectLst>
            <a:outerShdw blurRad="190500" algn="tl" rotWithShape="0">
              <a:srgbClr val="000000">
                <a:alpha val="70000"/>
              </a:srgbClr>
            </a:outerShdw>
          </a:effectLst>
        </p:spPr>
      </p:pic>
      <p:sp>
        <p:nvSpPr>
          <p:cNvPr id="21" name="Rectangle 20"/>
          <p:cNvSpPr/>
          <p:nvPr/>
        </p:nvSpPr>
        <p:spPr>
          <a:xfrm>
            <a:off x="3050794" y="4150720"/>
            <a:ext cx="5529184" cy="830997"/>
          </a:xfrm>
          <a:prstGeom prst="rect">
            <a:avLst/>
          </a:prstGeom>
        </p:spPr>
        <p:txBody>
          <a:bodyPr wrap="square">
            <a:spAutoFit/>
          </a:bodyPr>
          <a:lstStyle/>
          <a:p>
            <a:pPr marL="800100" lvl="1" indent="-342900">
              <a:buFont typeface="Arial" panose="020B0604020202020204" pitchFamily="34" charset="0"/>
              <a:buChar char="•"/>
            </a:pPr>
            <a:r>
              <a:rPr lang="en-US" sz="2400" dirty="0"/>
              <a:t>Object and human segmentation</a:t>
            </a:r>
          </a:p>
          <a:p>
            <a:pPr marL="800100" lvl="1" indent="-342900">
              <a:buFont typeface="Arial" panose="020B0604020202020204" pitchFamily="34" charset="0"/>
              <a:buChar char="•"/>
            </a:pPr>
            <a:r>
              <a:rPr lang="en-US" sz="2400" dirty="0"/>
              <a:t>Captions describing the photo</a:t>
            </a:r>
          </a:p>
        </p:txBody>
      </p:sp>
      <p:sp>
        <p:nvSpPr>
          <p:cNvPr id="6" name="Slide Number Placeholder 5"/>
          <p:cNvSpPr>
            <a:spLocks noGrp="1"/>
          </p:cNvSpPr>
          <p:nvPr>
            <p:ph type="sldNum" sz="quarter" idx="4"/>
          </p:nvPr>
        </p:nvSpPr>
        <p:spPr/>
        <p:txBody>
          <a:bodyPr/>
          <a:lstStyle/>
          <a:p>
            <a:fld id="{9F58998E-2429-314E-B86C-A079AABAA7E0}" type="slidenum">
              <a:rPr lang="en-US" smtClean="0"/>
              <a:t>18</a:t>
            </a:fld>
            <a:endParaRPr lang="en-US" dirty="0"/>
          </a:p>
        </p:txBody>
      </p:sp>
    </p:spTree>
    <p:extLst>
      <p:ext uri="{BB962C8B-B14F-4D97-AF65-F5344CB8AC3E}">
        <p14:creationId xmlns:p14="http://schemas.microsoft.com/office/powerpoint/2010/main" val="315997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xEl>
                                              <p:pRg st="0" end="0"/>
                                            </p:txEl>
                                          </p:spTgt>
                                        </p:tgtEl>
                                        <p:attrNameLst>
                                          <p:attrName>style.visibility</p:attrName>
                                        </p:attrNameLst>
                                      </p:cBhvr>
                                      <p:to>
                                        <p:strVal val="visible"/>
                                      </p:to>
                                    </p:set>
                                    <p:animEffect transition="in" filter="fade">
                                      <p:cBhvr>
                                        <p:cTn id="26" dur="500"/>
                                        <p:tgtEl>
                                          <p:spTgt spid="21">
                                            <p:txEl>
                                              <p:pRg st="0" end="0"/>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1">
                                            <p:txEl>
                                              <p:pRg st="1" end="1"/>
                                            </p:txEl>
                                          </p:spTgt>
                                        </p:tgtEl>
                                        <p:attrNameLst>
                                          <p:attrName>style.visibility</p:attrName>
                                        </p:attrNameLst>
                                      </p:cBhvr>
                                      <p:to>
                                        <p:strVal val="visible"/>
                                      </p:to>
                                    </p:set>
                                    <p:animEffect transition="in" filter="fade">
                                      <p:cBhvr>
                                        <p:cTn id="34" dur="500"/>
                                        <p:tgtEl>
                                          <p:spTgt spid="21">
                                            <p:txEl>
                                              <p:pRg st="1" end="1"/>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2406122" y="2198434"/>
            <a:ext cx="4374302" cy="4097263"/>
            <a:chOff x="2406122" y="2198434"/>
            <a:chExt cx="4374302" cy="4097263"/>
          </a:xfrm>
        </p:grpSpPr>
        <p:pic>
          <p:nvPicPr>
            <p:cNvPr id="5" name="Picture 4"/>
            <p:cNvPicPr>
              <a:picLocks noChangeAspect="1"/>
            </p:cNvPicPr>
            <p:nvPr/>
          </p:nvPicPr>
          <p:blipFill>
            <a:blip r:embed="rId3"/>
            <a:stretch>
              <a:fillRect/>
            </a:stretch>
          </p:blipFill>
          <p:spPr>
            <a:xfrm>
              <a:off x="2406122" y="2198434"/>
              <a:ext cx="4374302" cy="4097263"/>
            </a:xfrm>
            <a:prstGeom prst="rect">
              <a:avLst/>
            </a:prstGeom>
          </p:spPr>
        </p:pic>
        <p:sp>
          <p:nvSpPr>
            <p:cNvPr id="40" name="Rectangle 39"/>
            <p:cNvSpPr/>
            <p:nvPr/>
          </p:nvSpPr>
          <p:spPr>
            <a:xfrm>
              <a:off x="2406122" y="2743200"/>
              <a:ext cx="4374302" cy="3552497"/>
            </a:xfrm>
            <a:prstGeom prst="rect">
              <a:avLst/>
            </a:pr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Title 2"/>
          <p:cNvSpPr>
            <a:spLocks noGrp="1"/>
          </p:cNvSpPr>
          <p:nvPr>
            <p:ph type="title"/>
          </p:nvPr>
        </p:nvSpPr>
        <p:spPr/>
        <p:txBody>
          <a:bodyPr/>
          <a:lstStyle/>
          <a:p>
            <a:r>
              <a:rPr lang="en-CA" dirty="0"/>
              <a:t>Spatial analysis</a:t>
            </a:r>
            <a:endParaRPr lang="en-US" dirty="0"/>
          </a:p>
        </p:txBody>
      </p:sp>
      <p:grpSp>
        <p:nvGrpSpPr>
          <p:cNvPr id="49" name="Group 48"/>
          <p:cNvGrpSpPr/>
          <p:nvPr/>
        </p:nvGrpSpPr>
        <p:grpSpPr>
          <a:xfrm>
            <a:off x="2539765" y="3401226"/>
            <a:ext cx="2309972" cy="2649860"/>
            <a:chOff x="2539765" y="3401226"/>
            <a:chExt cx="2309972" cy="2649860"/>
          </a:xfrm>
        </p:grpSpPr>
        <p:sp>
          <p:nvSpPr>
            <p:cNvPr id="7" name="Oval 6"/>
            <p:cNvSpPr/>
            <p:nvPr/>
          </p:nvSpPr>
          <p:spPr>
            <a:xfrm>
              <a:off x="2938835" y="3401226"/>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895594" y="431649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697479" y="5467689"/>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4730096" y="5047521"/>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972509" y="5587330"/>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144851" y="593144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985328" y="5348048"/>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4730095" y="5904188"/>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4161066" y="525242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08117" y="4555777"/>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706024" y="4586195"/>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539765" y="4127424"/>
              <a:ext cx="119641" cy="11964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2" name="Group 121"/>
          <p:cNvGrpSpPr/>
          <p:nvPr/>
        </p:nvGrpSpPr>
        <p:grpSpPr>
          <a:xfrm>
            <a:off x="2643520" y="3604181"/>
            <a:ext cx="2098049" cy="2365884"/>
            <a:chOff x="2643520" y="3604181"/>
            <a:chExt cx="2098049" cy="2365884"/>
          </a:xfrm>
        </p:grpSpPr>
        <p:cxnSp>
          <p:nvCxnSpPr>
            <p:cNvPr id="23" name="Straight Connector 22"/>
            <p:cNvCxnSpPr/>
            <p:nvPr/>
          </p:nvCxnSpPr>
          <p:spPr>
            <a:xfrm flipV="1">
              <a:off x="2866717" y="4720164"/>
              <a:ext cx="848147" cy="89279"/>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grpSp>
          <p:nvGrpSpPr>
            <p:cNvPr id="109" name="Group 108"/>
            <p:cNvGrpSpPr/>
            <p:nvPr/>
          </p:nvGrpSpPr>
          <p:grpSpPr>
            <a:xfrm>
              <a:off x="2643520" y="3604181"/>
              <a:ext cx="2098049" cy="2365884"/>
              <a:chOff x="2643520" y="3604181"/>
              <a:chExt cx="2098049" cy="2365884"/>
            </a:xfrm>
          </p:grpSpPr>
          <p:cxnSp>
            <p:nvCxnSpPr>
              <p:cNvPr id="20" name="Straight Connector 19"/>
              <p:cNvCxnSpPr/>
              <p:nvPr/>
            </p:nvCxnSpPr>
            <p:spPr>
              <a:xfrm>
                <a:off x="2822078" y="3604181"/>
                <a:ext cx="89279" cy="848147"/>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1" name="Straight Connector 20"/>
              <p:cNvCxnSpPr/>
              <p:nvPr/>
            </p:nvCxnSpPr>
            <p:spPr>
              <a:xfrm>
                <a:off x="2643520" y="4184492"/>
                <a:ext cx="267836" cy="267836"/>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2" name="Straight Connector 21"/>
              <p:cNvCxnSpPr/>
              <p:nvPr/>
            </p:nvCxnSpPr>
            <p:spPr>
              <a:xfrm>
                <a:off x="2643520" y="4184492"/>
                <a:ext cx="223197" cy="624951"/>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4" name="Straight Connector 23"/>
              <p:cNvCxnSpPr/>
              <p:nvPr/>
            </p:nvCxnSpPr>
            <p:spPr>
              <a:xfrm flipH="1" flipV="1">
                <a:off x="2911356" y="4452328"/>
                <a:ext cx="178557" cy="133918"/>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5" name="Straight Connector 24"/>
              <p:cNvCxnSpPr/>
              <p:nvPr/>
            </p:nvCxnSpPr>
            <p:spPr>
              <a:xfrm>
                <a:off x="3089914" y="4586246"/>
                <a:ext cx="714229" cy="1026705"/>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6" name="Straight Connector 25"/>
              <p:cNvCxnSpPr/>
              <p:nvPr/>
            </p:nvCxnSpPr>
            <p:spPr>
              <a:xfrm flipH="1" flipV="1">
                <a:off x="2911356" y="4452328"/>
                <a:ext cx="223197" cy="1052889"/>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7" name="Straight Connector 26"/>
              <p:cNvCxnSpPr/>
              <p:nvPr/>
            </p:nvCxnSpPr>
            <p:spPr>
              <a:xfrm flipV="1">
                <a:off x="3804143" y="5195000"/>
                <a:ext cx="848147" cy="401754"/>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8" name="Straight Connector 27"/>
              <p:cNvCxnSpPr/>
              <p:nvPr/>
            </p:nvCxnSpPr>
            <p:spPr>
              <a:xfrm flipV="1">
                <a:off x="3134553" y="5439097"/>
                <a:ext cx="175767" cy="66121"/>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29" name="Straight Connector 28"/>
              <p:cNvCxnSpPr/>
              <p:nvPr/>
            </p:nvCxnSpPr>
            <p:spPr>
              <a:xfrm flipV="1">
                <a:off x="3310320" y="5306748"/>
                <a:ext cx="917897" cy="134794"/>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0" name="Straight Connector 29"/>
              <p:cNvCxnSpPr/>
              <p:nvPr/>
            </p:nvCxnSpPr>
            <p:spPr>
              <a:xfrm>
                <a:off x="3357750" y="5906390"/>
                <a:ext cx="1383819" cy="63675"/>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cxnSp>
            <p:nvCxnSpPr>
              <p:cNvPr id="31" name="Straight Connector 30"/>
              <p:cNvCxnSpPr/>
              <p:nvPr/>
            </p:nvCxnSpPr>
            <p:spPr>
              <a:xfrm>
                <a:off x="3134553" y="5505217"/>
                <a:ext cx="223197" cy="410691"/>
              </a:xfrm>
              <a:prstGeom prst="line">
                <a:avLst/>
              </a:prstGeom>
              <a:ln w="76200">
                <a:solidFill>
                  <a:srgbClr val="00E246"/>
                </a:solidFill>
              </a:ln>
            </p:spPr>
            <p:style>
              <a:lnRef idx="3">
                <a:schemeClr val="accent3"/>
              </a:lnRef>
              <a:fillRef idx="0">
                <a:schemeClr val="accent3"/>
              </a:fillRef>
              <a:effectRef idx="2">
                <a:schemeClr val="accent3"/>
              </a:effectRef>
              <a:fontRef idx="minor">
                <a:schemeClr val="tx1"/>
              </a:fontRef>
            </p:style>
          </p:cxnSp>
        </p:grpSp>
      </p:grpSp>
      <p:grpSp>
        <p:nvGrpSpPr>
          <p:cNvPr id="39" name="Group 38"/>
          <p:cNvGrpSpPr/>
          <p:nvPr/>
        </p:nvGrpSpPr>
        <p:grpSpPr>
          <a:xfrm>
            <a:off x="2464963" y="3892454"/>
            <a:ext cx="4184489" cy="2383014"/>
            <a:chOff x="2464963" y="3913974"/>
            <a:chExt cx="4089661" cy="2361494"/>
          </a:xfrm>
        </p:grpSpPr>
        <p:cxnSp>
          <p:nvCxnSpPr>
            <p:cNvPr id="32" name="Straight Arrow Connector 31"/>
            <p:cNvCxnSpPr/>
            <p:nvPr/>
          </p:nvCxnSpPr>
          <p:spPr>
            <a:xfrm flipV="1">
              <a:off x="2464963" y="3913974"/>
              <a:ext cx="4089661" cy="1222166"/>
            </a:xfrm>
            <a:prstGeom prst="straightConnector1">
              <a:avLst/>
            </a:prstGeom>
            <a:ln w="76200">
              <a:solidFill>
                <a:srgbClr val="2FA6FF"/>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464963" y="4333621"/>
              <a:ext cx="1696295" cy="1941847"/>
            </a:xfrm>
            <a:prstGeom prst="straightConnector1">
              <a:avLst/>
            </a:prstGeom>
            <a:ln w="76200">
              <a:solidFill>
                <a:srgbClr val="2FA6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a:off x="4176654" y="3547880"/>
            <a:ext cx="1288583" cy="1714974"/>
            <a:chOff x="4176654" y="3547880"/>
            <a:chExt cx="1288583" cy="1714974"/>
          </a:xfrm>
        </p:grpSpPr>
        <p:sp>
          <p:nvSpPr>
            <p:cNvPr id="50" name="Multiplication Sign 49"/>
            <p:cNvSpPr/>
            <p:nvPr/>
          </p:nvSpPr>
          <p:spPr>
            <a:xfrm>
              <a:off x="5160437" y="3547880"/>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41" name="Multiplication Sign 40"/>
            <p:cNvSpPr/>
            <p:nvPr/>
          </p:nvSpPr>
          <p:spPr>
            <a:xfrm>
              <a:off x="4176654" y="4612403"/>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42" name="Multiplication Sign 41"/>
            <p:cNvSpPr/>
            <p:nvPr/>
          </p:nvSpPr>
          <p:spPr>
            <a:xfrm>
              <a:off x="4860111" y="4958054"/>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grpSp>
      <p:sp>
        <p:nvSpPr>
          <p:cNvPr id="2" name="Content Placeholder 1"/>
          <p:cNvSpPr>
            <a:spLocks noGrp="1"/>
          </p:cNvSpPr>
          <p:nvPr>
            <p:ph sz="quarter" idx="10"/>
          </p:nvPr>
        </p:nvSpPr>
        <p:spPr/>
        <p:txBody>
          <a:bodyPr/>
          <a:lstStyle/>
          <a:p>
            <a:r>
              <a:rPr lang="en-CA" dirty="0"/>
              <a:t>Challenge: </a:t>
            </a:r>
            <a:r>
              <a:rPr lang="en-US" dirty="0"/>
              <a:t>3D recovery</a:t>
            </a:r>
          </a:p>
          <a:p>
            <a:pPr lvl="1"/>
            <a:r>
              <a:rPr lang="en-US" dirty="0"/>
              <a:t>3D Pose estimation [Zhou et al. 2015]</a:t>
            </a:r>
          </a:p>
          <a:p>
            <a:pPr lvl="1"/>
            <a:r>
              <a:rPr lang="en-US" dirty="0"/>
              <a:t>Human-centric frame</a:t>
            </a:r>
          </a:p>
        </p:txBody>
      </p:sp>
      <p:sp>
        <p:nvSpPr>
          <p:cNvPr id="6" name="Slide Number Placeholder 5"/>
          <p:cNvSpPr>
            <a:spLocks noGrp="1"/>
          </p:cNvSpPr>
          <p:nvPr>
            <p:ph type="sldNum" sz="quarter" idx="4"/>
          </p:nvPr>
        </p:nvSpPr>
        <p:spPr/>
        <p:txBody>
          <a:bodyPr/>
          <a:lstStyle/>
          <a:p>
            <a:fld id="{9F58998E-2429-314E-B86C-A079AABAA7E0}" type="slidenum">
              <a:rPr lang="en-US" smtClean="0"/>
              <a:t>19</a:t>
            </a:fld>
            <a:endParaRPr lang="en-US" dirty="0"/>
          </a:p>
        </p:txBody>
      </p:sp>
      <p:sp>
        <p:nvSpPr>
          <p:cNvPr id="44" name="TextBox 43"/>
          <p:cNvSpPr txBox="1"/>
          <p:nvPr/>
        </p:nvSpPr>
        <p:spPr>
          <a:xfrm>
            <a:off x="6649452" y="3595808"/>
            <a:ext cx="865686" cy="461665"/>
          </a:xfrm>
          <a:prstGeom prst="rect">
            <a:avLst/>
          </a:prstGeom>
          <a:noFill/>
        </p:spPr>
        <p:txBody>
          <a:bodyPr wrap="none" rtlCol="0">
            <a:spAutoFit/>
          </a:bodyPr>
          <a:lstStyle/>
          <a:p>
            <a:r>
              <a:rPr lang="en-US" sz="2400" b="1" dirty="0"/>
              <a:t>Front</a:t>
            </a:r>
          </a:p>
        </p:txBody>
      </p:sp>
      <p:sp>
        <p:nvSpPr>
          <p:cNvPr id="45" name="TextBox 44"/>
          <p:cNvSpPr txBox="1"/>
          <p:nvPr/>
        </p:nvSpPr>
        <p:spPr>
          <a:xfrm>
            <a:off x="3765844" y="6335471"/>
            <a:ext cx="848630" cy="461665"/>
          </a:xfrm>
          <a:prstGeom prst="rect">
            <a:avLst/>
          </a:prstGeom>
          <a:noFill/>
        </p:spPr>
        <p:txBody>
          <a:bodyPr wrap="none" rtlCol="0">
            <a:spAutoFit/>
          </a:bodyPr>
          <a:lstStyle/>
          <a:p>
            <a:r>
              <a:rPr lang="en-US" sz="2400" b="1" dirty="0"/>
              <a:t>Right</a:t>
            </a:r>
          </a:p>
        </p:txBody>
      </p:sp>
    </p:spTree>
    <p:extLst>
      <p:ext uri="{BB962C8B-B14F-4D97-AF65-F5344CB8AC3E}">
        <p14:creationId xmlns:p14="http://schemas.microsoft.com/office/powerpoint/2010/main" val="257063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par>
                                <p:cTn id="16" presetID="10" presetClass="entr" presetSubtype="0" fill="hold" nodeType="withEffect">
                                  <p:stCondLst>
                                    <p:cond delay="30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childTnLst>
                          </p:cTn>
                        </p:par>
                        <p:par>
                          <p:cTn id="19" fill="hold">
                            <p:stCondLst>
                              <p:cond delay="800"/>
                            </p:stCondLst>
                            <p:childTnLst>
                              <p:par>
                                <p:cTn id="20" presetID="10" presetClass="exit" presetSubtype="0" fill="hold" nodeType="afterEffect">
                                  <p:stCondLst>
                                    <p:cond delay="0"/>
                                  </p:stCondLst>
                                  <p:childTnLst>
                                    <p:animEffect transition="out" filter="fade">
                                      <p:cBhvr>
                                        <p:cTn id="21" dur="300"/>
                                        <p:tgtEl>
                                          <p:spTgt spid="49"/>
                                        </p:tgtEl>
                                      </p:cBhvr>
                                    </p:animEffect>
                                    <p:set>
                                      <p:cBhvr>
                                        <p:cTn id="22" dur="1" fill="hold">
                                          <p:stCondLst>
                                            <p:cond delay="299"/>
                                          </p:stCondLst>
                                        </p:cTn>
                                        <p:tgtEl>
                                          <p:spTgt spid="49"/>
                                        </p:tgtEl>
                                        <p:attrNameLst>
                                          <p:attrName>style.visibility</p:attrName>
                                        </p:attrNameLst>
                                      </p:cBhvr>
                                      <p:to>
                                        <p:strVal val="hidden"/>
                                      </p:to>
                                    </p:set>
                                  </p:childTnLst>
                                </p:cTn>
                              </p:par>
                              <p:par>
                                <p:cTn id="23" presetID="10" presetClass="entr" presetSubtype="0" fill="hold" nodeType="withEffect">
                                  <p:stCondLst>
                                    <p:cond delay="200"/>
                                  </p:stCondLst>
                                  <p:childTnLst>
                                    <p:set>
                                      <p:cBhvr>
                                        <p:cTn id="24" dur="1" fill="hold">
                                          <p:stCondLst>
                                            <p:cond delay="0"/>
                                          </p:stCondLst>
                                        </p:cTn>
                                        <p:tgtEl>
                                          <p:spTgt spid="122"/>
                                        </p:tgtEl>
                                        <p:attrNameLst>
                                          <p:attrName>style.visibility</p:attrName>
                                        </p:attrNameLst>
                                      </p:cBhvr>
                                      <p:to>
                                        <p:strVal val="visible"/>
                                      </p:to>
                                    </p:set>
                                    <p:animEffect transition="in" filter="fade">
                                      <p:cBhvr>
                                        <p:cTn id="25" dur="500"/>
                                        <p:tgtEl>
                                          <p:spTgt spid="12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
                                            <p:txEl>
                                              <p:pRg st="2" end="2"/>
                                            </p:txEl>
                                          </p:spTgt>
                                        </p:tgtEl>
                                        <p:attrNameLst>
                                          <p:attrName>style.visibility</p:attrName>
                                        </p:attrNameLst>
                                      </p:cBhvr>
                                      <p:to>
                                        <p:strVal val="visible"/>
                                      </p:to>
                                    </p:set>
                                    <p:animEffect transition="in" filter="fade">
                                      <p:cBhvr>
                                        <p:cTn id="30" dur="500"/>
                                        <p:tgtEl>
                                          <p:spTgt spid="2">
                                            <p:txEl>
                                              <p:pRg st="2" end="2"/>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Effect transition="in" filter="fade">
                                      <p:cBhvr>
                                        <p:cTn id="37" dur="500"/>
                                        <p:tgtEl>
                                          <p:spTgt spid="4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fade">
                                      <p:cBhvr>
                                        <p:cTn id="4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44" grpId="0"/>
      <p:bldP spid="4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Need for realistic 3D Indoor scenes</a:t>
            </a:r>
          </a:p>
          <a:p>
            <a:pPr lvl="1"/>
            <a:endParaRPr lang="en-US" dirty="0"/>
          </a:p>
          <a:p>
            <a:pPr lvl="2"/>
            <a:endParaRPr lang="en-US" dirty="0"/>
          </a:p>
        </p:txBody>
      </p:sp>
      <p:sp>
        <p:nvSpPr>
          <p:cNvPr id="3" name="Title 2"/>
          <p:cNvSpPr>
            <a:spLocks noGrp="1"/>
          </p:cNvSpPr>
          <p:nvPr>
            <p:ph type="title"/>
          </p:nvPr>
        </p:nvSpPr>
        <p:spPr/>
        <p:txBody>
          <a:bodyPr/>
          <a:lstStyle/>
          <a:p>
            <a:r>
              <a:rPr lang="en-US" dirty="0"/>
              <a:t>Motivation</a:t>
            </a:r>
          </a:p>
        </p:txBody>
      </p:sp>
      <p:sp>
        <p:nvSpPr>
          <p:cNvPr id="4" name="TextBox 3"/>
          <p:cNvSpPr txBox="1"/>
          <p:nvPr/>
        </p:nvSpPr>
        <p:spPr>
          <a:xfrm>
            <a:off x="1752234" y="5028330"/>
            <a:ext cx="1673856" cy="523220"/>
          </a:xfrm>
          <a:prstGeom prst="rect">
            <a:avLst/>
          </a:prstGeom>
          <a:noFill/>
        </p:spPr>
        <p:txBody>
          <a:bodyPr wrap="none" rtlCol="0">
            <a:spAutoFit/>
          </a:bodyPr>
          <a:lstStyle/>
          <a:p>
            <a:r>
              <a:rPr lang="en-US" sz="2800" dirty="0"/>
              <a:t>3D Games</a:t>
            </a:r>
          </a:p>
        </p:txBody>
      </p:sp>
      <p:sp>
        <p:nvSpPr>
          <p:cNvPr id="7" name="TextBox 6"/>
          <p:cNvSpPr txBox="1"/>
          <p:nvPr/>
        </p:nvSpPr>
        <p:spPr>
          <a:xfrm>
            <a:off x="6266004" y="5028330"/>
            <a:ext cx="1290738" cy="523220"/>
          </a:xfrm>
          <a:prstGeom prst="rect">
            <a:avLst/>
          </a:prstGeom>
          <a:noFill/>
        </p:spPr>
        <p:txBody>
          <a:bodyPr wrap="none" rtlCol="0">
            <a:spAutoFit/>
          </a:bodyPr>
          <a:lstStyle/>
          <a:p>
            <a:r>
              <a:rPr lang="en-US" sz="2800" dirty="0"/>
              <a:t>VR / AR</a:t>
            </a:r>
          </a:p>
        </p:txBody>
      </p:sp>
      <p:pic>
        <p:nvPicPr>
          <p:cNvPr id="6" name="Picture 5"/>
          <p:cNvPicPr>
            <a:picLocks noChangeAspect="1"/>
          </p:cNvPicPr>
          <p:nvPr/>
        </p:nvPicPr>
        <p:blipFill rotWithShape="1">
          <a:blip r:embed="rId3"/>
          <a:srcRect/>
          <a:stretch/>
        </p:blipFill>
        <p:spPr>
          <a:xfrm>
            <a:off x="4617550" y="2348384"/>
            <a:ext cx="4437377" cy="2606040"/>
          </a:xfrm>
          <a:prstGeom prst="rect">
            <a:avLst/>
          </a:prstGeom>
        </p:spPr>
      </p:pic>
      <p:pic>
        <p:nvPicPr>
          <p:cNvPr id="8" name="Picture 7"/>
          <p:cNvPicPr>
            <a:picLocks noChangeAspect="1"/>
          </p:cNvPicPr>
          <p:nvPr/>
        </p:nvPicPr>
        <p:blipFill rotWithShape="1">
          <a:blip r:embed="rId4"/>
          <a:srcRect l="4220"/>
          <a:stretch/>
        </p:blipFill>
        <p:spPr>
          <a:xfrm>
            <a:off x="93640" y="2348384"/>
            <a:ext cx="4440439" cy="2606040"/>
          </a:xfrm>
          <a:prstGeom prst="rect">
            <a:avLst/>
          </a:prstGeom>
        </p:spPr>
      </p:pic>
      <p:sp>
        <p:nvSpPr>
          <p:cNvPr id="9" name="Slide Number Placeholder 8"/>
          <p:cNvSpPr>
            <a:spLocks noGrp="1"/>
          </p:cNvSpPr>
          <p:nvPr>
            <p:ph type="sldNum" sz="quarter" idx="4"/>
          </p:nvPr>
        </p:nvSpPr>
        <p:spPr/>
        <p:txBody>
          <a:bodyPr/>
          <a:lstStyle/>
          <a:p>
            <a:fld id="{9F58998E-2429-314E-B86C-A079AABAA7E0}" type="slidenum">
              <a:rPr lang="en-US" smtClean="0"/>
              <a:t>2</a:t>
            </a:fld>
            <a:endParaRPr lang="en-US" dirty="0"/>
          </a:p>
        </p:txBody>
      </p:sp>
    </p:spTree>
    <p:extLst>
      <p:ext uri="{BB962C8B-B14F-4D97-AF65-F5344CB8AC3E}">
        <p14:creationId xmlns:p14="http://schemas.microsoft.com/office/powerpoint/2010/main" val="1581480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CA" dirty="0"/>
              <a:t>Challenge: </a:t>
            </a:r>
            <a:r>
              <a:rPr lang="en-US" dirty="0"/>
              <a:t>3D recovery</a:t>
            </a:r>
          </a:p>
          <a:p>
            <a:pPr lvl="1"/>
            <a:r>
              <a:rPr lang="en-US" dirty="0"/>
              <a:t>3D Pose estimation [Zhou et al. 2015]</a:t>
            </a:r>
          </a:p>
          <a:p>
            <a:pPr lvl="1"/>
            <a:r>
              <a:rPr lang="en-US" dirty="0"/>
              <a:t>Human-centric frame</a:t>
            </a:r>
          </a:p>
        </p:txBody>
      </p:sp>
      <p:sp>
        <p:nvSpPr>
          <p:cNvPr id="3" name="Title 2"/>
          <p:cNvSpPr>
            <a:spLocks noGrp="1"/>
          </p:cNvSpPr>
          <p:nvPr>
            <p:ph type="title"/>
          </p:nvPr>
        </p:nvSpPr>
        <p:spPr/>
        <p:txBody>
          <a:bodyPr/>
          <a:lstStyle/>
          <a:p>
            <a:r>
              <a:rPr lang="en-CA" dirty="0"/>
              <a:t>Spatial analysis</a:t>
            </a:r>
            <a:endParaRPr lang="en-US" dirty="0"/>
          </a:p>
        </p:txBody>
      </p:sp>
      <p:grpSp>
        <p:nvGrpSpPr>
          <p:cNvPr id="5" name="Group 4"/>
          <p:cNvGrpSpPr/>
          <p:nvPr/>
        </p:nvGrpSpPr>
        <p:grpSpPr>
          <a:xfrm>
            <a:off x="2406122" y="2677170"/>
            <a:ext cx="4374302" cy="3337644"/>
            <a:chOff x="2406122" y="2350093"/>
            <a:chExt cx="4374302" cy="3583653"/>
          </a:xfrm>
        </p:grpSpPr>
        <p:cxnSp>
          <p:nvCxnSpPr>
            <p:cNvPr id="6" name="Straight Arrow Connector 5"/>
            <p:cNvCxnSpPr/>
            <p:nvPr/>
          </p:nvCxnSpPr>
          <p:spPr>
            <a:xfrm>
              <a:off x="2406122" y="5348048"/>
              <a:ext cx="4374302" cy="24018"/>
            </a:xfrm>
            <a:prstGeom prst="straightConnector1">
              <a:avLst/>
            </a:prstGeom>
            <a:ln w="76200">
              <a:solidFill>
                <a:srgbClr val="2FA6FF"/>
              </a:solidFill>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p:cNvCxnSpPr/>
            <p:nvPr/>
          </p:nvCxnSpPr>
          <p:spPr>
            <a:xfrm flipV="1">
              <a:off x="4593273" y="2350093"/>
              <a:ext cx="0" cy="3583653"/>
            </a:xfrm>
            <a:prstGeom prst="straightConnector1">
              <a:avLst/>
            </a:prstGeom>
            <a:ln w="76200">
              <a:solidFill>
                <a:srgbClr val="2FA6FF"/>
              </a:solidFill>
              <a:tailEnd type="triangle"/>
            </a:ln>
          </p:spPr>
          <p:style>
            <a:lnRef idx="1">
              <a:schemeClr val="dk1"/>
            </a:lnRef>
            <a:fillRef idx="0">
              <a:schemeClr val="dk1"/>
            </a:fillRef>
            <a:effectRef idx="0">
              <a:schemeClr val="dk1"/>
            </a:effectRef>
            <a:fontRef idx="minor">
              <a:schemeClr val="tx1"/>
            </a:fontRef>
          </p:style>
        </p:cxnSp>
      </p:grpSp>
      <p:grpSp>
        <p:nvGrpSpPr>
          <p:cNvPr id="8" name="Group 7"/>
          <p:cNvGrpSpPr/>
          <p:nvPr/>
        </p:nvGrpSpPr>
        <p:grpSpPr>
          <a:xfrm>
            <a:off x="4176313" y="2986434"/>
            <a:ext cx="1628829" cy="1375384"/>
            <a:chOff x="4176313" y="2870905"/>
            <a:chExt cx="1628829" cy="1375384"/>
          </a:xfrm>
        </p:grpSpPr>
        <p:sp>
          <p:nvSpPr>
            <p:cNvPr id="9" name="Multiplication Sign 8"/>
            <p:cNvSpPr/>
            <p:nvPr/>
          </p:nvSpPr>
          <p:spPr>
            <a:xfrm>
              <a:off x="4176313" y="2870905"/>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0" name="Multiplication Sign 9"/>
            <p:cNvSpPr/>
            <p:nvPr/>
          </p:nvSpPr>
          <p:spPr>
            <a:xfrm>
              <a:off x="4643811" y="3862210"/>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sp>
          <p:nvSpPr>
            <p:cNvPr id="11" name="Multiplication Sign 10"/>
            <p:cNvSpPr/>
            <p:nvPr/>
          </p:nvSpPr>
          <p:spPr>
            <a:xfrm>
              <a:off x="5500342" y="3941489"/>
              <a:ext cx="304800" cy="304800"/>
            </a:xfrm>
            <a:prstGeom prst="mathMultiply">
              <a:avLst/>
            </a:prstGeom>
            <a:solidFill>
              <a:srgbClr val="FF0000"/>
            </a:solidFill>
            <a:ln>
              <a:solidFill>
                <a:srgbClr val="FF0000"/>
              </a:solidFill>
            </a:ln>
          </p:spPr>
          <p:style>
            <a:lnRef idx="0">
              <a:scrgbClr r="0" g="0" b="0"/>
            </a:lnRef>
            <a:fillRef idx="0">
              <a:scrgbClr r="0" g="0" b="0"/>
            </a:fillRef>
            <a:effectRef idx="0">
              <a:scrgbClr r="0" g="0" b="0"/>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FF0000"/>
                </a:solidFill>
              </a:endParaRPr>
            </a:p>
          </p:txBody>
        </p:sp>
      </p:grpSp>
      <p:sp>
        <p:nvSpPr>
          <p:cNvPr id="23" name="TextBox 22"/>
          <p:cNvSpPr txBox="1"/>
          <p:nvPr/>
        </p:nvSpPr>
        <p:spPr>
          <a:xfrm>
            <a:off x="4728757" y="2677169"/>
            <a:ext cx="865686" cy="461665"/>
          </a:xfrm>
          <a:prstGeom prst="rect">
            <a:avLst/>
          </a:prstGeom>
          <a:noFill/>
        </p:spPr>
        <p:txBody>
          <a:bodyPr wrap="none" rtlCol="0">
            <a:spAutoFit/>
          </a:bodyPr>
          <a:lstStyle/>
          <a:p>
            <a:r>
              <a:rPr lang="en-US" sz="2400" b="1" dirty="0"/>
              <a:t>Front</a:t>
            </a:r>
          </a:p>
        </p:txBody>
      </p:sp>
      <p:sp>
        <p:nvSpPr>
          <p:cNvPr id="24" name="TextBox 23"/>
          <p:cNvSpPr txBox="1"/>
          <p:nvPr/>
        </p:nvSpPr>
        <p:spPr>
          <a:xfrm>
            <a:off x="6780424" y="5553149"/>
            <a:ext cx="848630" cy="461665"/>
          </a:xfrm>
          <a:prstGeom prst="rect">
            <a:avLst/>
          </a:prstGeom>
          <a:noFill/>
        </p:spPr>
        <p:txBody>
          <a:bodyPr wrap="none" rtlCol="0">
            <a:spAutoFit/>
          </a:bodyPr>
          <a:lstStyle/>
          <a:p>
            <a:r>
              <a:rPr lang="en-US" sz="2400" b="1" dirty="0"/>
              <a:t>Right</a:t>
            </a:r>
          </a:p>
        </p:txBody>
      </p:sp>
      <p:sp>
        <p:nvSpPr>
          <p:cNvPr id="42" name="Partial Circle 41"/>
          <p:cNvSpPr/>
          <p:nvPr/>
        </p:nvSpPr>
        <p:spPr>
          <a:xfrm rot="1886575" flipH="1">
            <a:off x="4039746" y="4630539"/>
            <a:ext cx="1300706" cy="1603112"/>
          </a:xfrm>
          <a:prstGeom prst="pie">
            <a:avLst>
              <a:gd name="adj1" fmla="val 12659725"/>
              <a:gd name="adj2" fmla="val 15610876"/>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mc:AlternateContent xmlns:mc="http://schemas.openxmlformats.org/markup-compatibility/2006" xmlns:a14="http://schemas.microsoft.com/office/drawing/2010/main">
        <mc:Choice Requires="a14">
          <p:sp>
            <p:nvSpPr>
              <p:cNvPr id="44" name="TextBox 43"/>
              <p:cNvSpPr txBox="1"/>
              <p:nvPr/>
            </p:nvSpPr>
            <p:spPr>
              <a:xfrm>
                <a:off x="4887522" y="4464760"/>
                <a:ext cx="312586"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b="1" i="1" smtClean="0">
                          <a:latin typeface="Cambria Math" panose="02040503050406030204" pitchFamily="18" charset="0"/>
                        </a:rPr>
                        <m:t>𝒓</m:t>
                      </m:r>
                    </m:oMath>
                  </m:oMathPara>
                </a14:m>
                <a:endParaRPr lang="en-US" sz="3200" b="1" dirty="0"/>
              </a:p>
            </p:txBody>
          </p:sp>
        </mc:Choice>
        <mc:Fallback xmlns="">
          <p:sp>
            <p:nvSpPr>
              <p:cNvPr id="44" name="TextBox 43"/>
              <p:cNvSpPr txBox="1">
                <a:spLocks noRot="1" noChangeAspect="1" noMove="1" noResize="1" noEditPoints="1" noAdjustHandles="1" noChangeArrowheads="1" noChangeShapeType="1" noTextEdit="1"/>
              </p:cNvSpPr>
              <p:nvPr/>
            </p:nvSpPr>
            <p:spPr>
              <a:xfrm>
                <a:off x="4887522" y="4464760"/>
                <a:ext cx="312586"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p:cNvSpPr txBox="1"/>
              <p:nvPr/>
            </p:nvSpPr>
            <p:spPr>
              <a:xfrm>
                <a:off x="5375769" y="4841437"/>
                <a:ext cx="312586"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ea typeface="Cambria Math" panose="02040503050406030204" pitchFamily="18" charset="0"/>
                        </a:rPr>
                        <m:t>𝝋</m:t>
                      </m:r>
                    </m:oMath>
                  </m:oMathPara>
                </a14:m>
                <a:endParaRPr lang="en-US" sz="2800" b="1" dirty="0"/>
              </a:p>
            </p:txBody>
          </p:sp>
        </mc:Choice>
        <mc:Fallback xmlns="">
          <p:sp>
            <p:nvSpPr>
              <p:cNvPr id="45" name="TextBox 44"/>
              <p:cNvSpPr txBox="1">
                <a:spLocks noRot="1" noChangeAspect="1" noMove="1" noResize="1" noEditPoints="1" noAdjustHandles="1" noChangeArrowheads="1" noChangeShapeType="1" noTextEdit="1"/>
              </p:cNvSpPr>
              <p:nvPr/>
            </p:nvSpPr>
            <p:spPr>
              <a:xfrm>
                <a:off x="5375769" y="4841437"/>
                <a:ext cx="312586" cy="430887"/>
              </a:xfrm>
              <a:prstGeom prst="rect">
                <a:avLst/>
              </a:prstGeom>
              <a:blipFill>
                <a:blip r:embed="rId4"/>
                <a:stretch>
                  <a:fillRect/>
                </a:stretch>
              </a:blipFill>
            </p:spPr>
            <p:txBody>
              <a:bodyPr/>
              <a:lstStyle/>
              <a:p>
                <a:r>
                  <a:rPr lang="en-US">
                    <a:noFill/>
                  </a:rPr>
                  <a:t> </a:t>
                </a:r>
              </a:p>
            </p:txBody>
          </p:sp>
        </mc:Fallback>
      </mc:AlternateContent>
      <p:cxnSp>
        <p:nvCxnSpPr>
          <p:cNvPr id="13" name="Straight Connector 12"/>
          <p:cNvCxnSpPr/>
          <p:nvPr/>
        </p:nvCxnSpPr>
        <p:spPr>
          <a:xfrm flipH="1">
            <a:off x="4600980" y="4290388"/>
            <a:ext cx="993463" cy="1193455"/>
          </a:xfrm>
          <a:prstGeom prst="line">
            <a:avLst/>
          </a:prstGeom>
          <a:ln w="57150">
            <a:solidFill>
              <a:schemeClr val="accent2"/>
            </a:solidFill>
            <a:prstDash val="sysDot"/>
          </a:ln>
        </p:spPr>
        <p:style>
          <a:lnRef idx="1">
            <a:schemeClr val="dk1"/>
          </a:lnRef>
          <a:fillRef idx="0">
            <a:schemeClr val="dk1"/>
          </a:fillRef>
          <a:effectRef idx="0">
            <a:schemeClr val="dk1"/>
          </a:effectRef>
          <a:fontRef idx="minor">
            <a:schemeClr val="tx1"/>
          </a:fontRef>
        </p:style>
      </p:cxnSp>
      <p:sp>
        <p:nvSpPr>
          <p:cNvPr id="12" name="Slide Number Placeholder 11"/>
          <p:cNvSpPr>
            <a:spLocks noGrp="1"/>
          </p:cNvSpPr>
          <p:nvPr>
            <p:ph type="sldNum" sz="quarter" idx="4"/>
          </p:nvPr>
        </p:nvSpPr>
        <p:spPr/>
        <p:txBody>
          <a:bodyPr/>
          <a:lstStyle/>
          <a:p>
            <a:fld id="{9F58998E-2429-314E-B86C-A079AABAA7E0}" type="slidenum">
              <a:rPr lang="en-US" smtClean="0"/>
              <a:t>20</a:t>
            </a:fld>
            <a:endParaRPr lang="en-US" dirty="0"/>
          </a:p>
        </p:txBody>
      </p:sp>
    </p:spTree>
    <p:extLst>
      <p:ext uri="{BB962C8B-B14F-4D97-AF65-F5344CB8AC3E}">
        <p14:creationId xmlns:p14="http://schemas.microsoft.com/office/powerpoint/2010/main" val="290808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358814" y="1114177"/>
            <a:ext cx="8468919" cy="1371600"/>
          </a:xfrm>
        </p:spPr>
        <p:txBody>
          <a:bodyPr>
            <a:noAutofit/>
          </a:bodyPr>
          <a:lstStyle/>
          <a:p>
            <a:r>
              <a:rPr lang="en-US" dirty="0"/>
              <a:t>Key word search in COCO caption</a:t>
            </a:r>
          </a:p>
          <a:p>
            <a:pPr lvl="1"/>
            <a:r>
              <a:rPr lang="en-US" dirty="0"/>
              <a:t>using laptop, working laptop, operating laptop playing laptop, etc.</a:t>
            </a:r>
          </a:p>
        </p:txBody>
      </p:sp>
      <p:sp>
        <p:nvSpPr>
          <p:cNvPr id="3" name="Title 2"/>
          <p:cNvSpPr>
            <a:spLocks noGrp="1"/>
          </p:cNvSpPr>
          <p:nvPr>
            <p:ph type="title"/>
          </p:nvPr>
        </p:nvSpPr>
        <p:spPr/>
        <p:txBody>
          <a:bodyPr/>
          <a:lstStyle/>
          <a:p>
            <a:r>
              <a:rPr lang="en-CA" dirty="0"/>
              <a:t>Action instance extraction</a:t>
            </a:r>
            <a:endParaRPr lang="en-US" dirty="0"/>
          </a:p>
        </p:txBody>
      </p:sp>
      <p:pic>
        <p:nvPicPr>
          <p:cNvPr id="84" name="Picture 83"/>
          <p:cNvPicPr>
            <a:picLocks noChangeAspect="1"/>
          </p:cNvPicPr>
          <p:nvPr/>
        </p:nvPicPr>
        <p:blipFill rotWithShape="1">
          <a:blip r:embed="rId3"/>
          <a:srcRect l="7324" r="7324"/>
          <a:stretch/>
        </p:blipFill>
        <p:spPr>
          <a:xfrm>
            <a:off x="131880" y="4605955"/>
            <a:ext cx="1371600" cy="1371600"/>
          </a:xfrm>
          <a:prstGeom prst="rect">
            <a:avLst/>
          </a:prstGeom>
        </p:spPr>
      </p:pic>
      <p:pic>
        <p:nvPicPr>
          <p:cNvPr id="85" name="Picture 84"/>
          <p:cNvPicPr>
            <a:picLocks noChangeAspect="1"/>
          </p:cNvPicPr>
          <p:nvPr/>
        </p:nvPicPr>
        <p:blipFill rotWithShape="1">
          <a:blip r:embed="rId4"/>
          <a:srcRect l="1639" r="1639"/>
          <a:stretch/>
        </p:blipFill>
        <p:spPr>
          <a:xfrm>
            <a:off x="3143084" y="3013861"/>
            <a:ext cx="1371600" cy="1371600"/>
          </a:xfrm>
          <a:prstGeom prst="rect">
            <a:avLst/>
          </a:prstGeom>
        </p:spPr>
      </p:pic>
      <p:pic>
        <p:nvPicPr>
          <p:cNvPr id="86" name="Picture 85"/>
          <p:cNvPicPr>
            <a:picLocks noChangeAspect="1"/>
          </p:cNvPicPr>
          <p:nvPr/>
        </p:nvPicPr>
        <p:blipFill rotWithShape="1">
          <a:blip r:embed="rId5"/>
          <a:srcRect l="10736" r="10736"/>
          <a:stretch/>
        </p:blipFill>
        <p:spPr>
          <a:xfrm>
            <a:off x="6148627" y="3013861"/>
            <a:ext cx="1371600" cy="1371600"/>
          </a:xfrm>
          <a:prstGeom prst="rect">
            <a:avLst/>
          </a:prstGeom>
        </p:spPr>
      </p:pic>
      <p:pic>
        <p:nvPicPr>
          <p:cNvPr id="87" name="Picture 86"/>
          <p:cNvPicPr>
            <a:picLocks noChangeAspect="1"/>
          </p:cNvPicPr>
          <p:nvPr/>
        </p:nvPicPr>
        <p:blipFill rotWithShape="1">
          <a:blip r:embed="rId6"/>
          <a:srcRect l="8458" r="8458"/>
          <a:stretch/>
        </p:blipFill>
        <p:spPr>
          <a:xfrm>
            <a:off x="4648686" y="4605955"/>
            <a:ext cx="1371600" cy="1371600"/>
          </a:xfrm>
          <a:prstGeom prst="rect">
            <a:avLst/>
          </a:prstGeom>
        </p:spPr>
      </p:pic>
      <p:pic>
        <p:nvPicPr>
          <p:cNvPr id="88" name="Picture 87"/>
          <p:cNvPicPr>
            <a:picLocks noChangeAspect="1"/>
          </p:cNvPicPr>
          <p:nvPr/>
        </p:nvPicPr>
        <p:blipFill rotWithShape="1">
          <a:blip r:embed="rId7"/>
          <a:srcRect l="3898" r="3898"/>
          <a:stretch/>
        </p:blipFill>
        <p:spPr>
          <a:xfrm>
            <a:off x="6148627" y="4605955"/>
            <a:ext cx="1371600" cy="1371600"/>
          </a:xfrm>
          <a:prstGeom prst="rect">
            <a:avLst/>
          </a:prstGeom>
        </p:spPr>
      </p:pic>
      <p:pic>
        <p:nvPicPr>
          <p:cNvPr id="89" name="Picture 88"/>
          <p:cNvPicPr>
            <a:picLocks noChangeAspect="1"/>
          </p:cNvPicPr>
          <p:nvPr/>
        </p:nvPicPr>
        <p:blipFill rotWithShape="1">
          <a:blip r:embed="rId8"/>
          <a:srcRect t="2448" b="2448"/>
          <a:stretch/>
        </p:blipFill>
        <p:spPr>
          <a:xfrm>
            <a:off x="1637482" y="3013861"/>
            <a:ext cx="1371600" cy="1371600"/>
          </a:xfrm>
          <a:prstGeom prst="rect">
            <a:avLst/>
          </a:prstGeom>
        </p:spPr>
      </p:pic>
      <p:pic>
        <p:nvPicPr>
          <p:cNvPr id="90" name="Picture 89"/>
          <p:cNvPicPr>
            <a:picLocks noChangeAspect="1"/>
          </p:cNvPicPr>
          <p:nvPr/>
        </p:nvPicPr>
        <p:blipFill rotWithShape="1">
          <a:blip r:embed="rId9"/>
          <a:srcRect t="125" b="125"/>
          <a:stretch/>
        </p:blipFill>
        <p:spPr>
          <a:xfrm>
            <a:off x="4648686" y="3013861"/>
            <a:ext cx="1371600" cy="1371600"/>
          </a:xfrm>
          <a:prstGeom prst="rect">
            <a:avLst/>
          </a:prstGeom>
        </p:spPr>
      </p:pic>
      <p:pic>
        <p:nvPicPr>
          <p:cNvPr id="91" name="Picture 90"/>
          <p:cNvPicPr>
            <a:picLocks noChangeAspect="1"/>
          </p:cNvPicPr>
          <p:nvPr/>
        </p:nvPicPr>
        <p:blipFill rotWithShape="1">
          <a:blip r:embed="rId10"/>
          <a:srcRect l="6778" r="6778"/>
          <a:stretch/>
        </p:blipFill>
        <p:spPr>
          <a:xfrm>
            <a:off x="7653669" y="3013861"/>
            <a:ext cx="1371600" cy="1371600"/>
          </a:xfrm>
          <a:prstGeom prst="rect">
            <a:avLst/>
          </a:prstGeom>
        </p:spPr>
      </p:pic>
      <p:pic>
        <p:nvPicPr>
          <p:cNvPr id="92" name="Picture 91"/>
          <p:cNvPicPr>
            <a:picLocks noChangeAspect="1"/>
          </p:cNvPicPr>
          <p:nvPr/>
        </p:nvPicPr>
        <p:blipFill rotWithShape="1">
          <a:blip r:embed="rId11"/>
          <a:srcRect l="4299" r="4299"/>
          <a:stretch/>
        </p:blipFill>
        <p:spPr>
          <a:xfrm>
            <a:off x="1637482" y="4605955"/>
            <a:ext cx="1371600" cy="1371600"/>
          </a:xfrm>
          <a:prstGeom prst="rect">
            <a:avLst/>
          </a:prstGeom>
        </p:spPr>
      </p:pic>
      <p:pic>
        <p:nvPicPr>
          <p:cNvPr id="93" name="Picture 92"/>
          <p:cNvPicPr>
            <a:picLocks noChangeAspect="1"/>
          </p:cNvPicPr>
          <p:nvPr/>
        </p:nvPicPr>
        <p:blipFill rotWithShape="1">
          <a:blip r:embed="rId12"/>
          <a:srcRect/>
          <a:stretch/>
        </p:blipFill>
        <p:spPr>
          <a:xfrm>
            <a:off x="131880" y="3013861"/>
            <a:ext cx="1371600" cy="1371600"/>
          </a:xfrm>
          <a:prstGeom prst="rect">
            <a:avLst/>
          </a:prstGeom>
        </p:spPr>
      </p:pic>
      <p:pic>
        <p:nvPicPr>
          <p:cNvPr id="94" name="Picture 93"/>
          <p:cNvPicPr>
            <a:picLocks noChangeAspect="1"/>
          </p:cNvPicPr>
          <p:nvPr/>
        </p:nvPicPr>
        <p:blipFill rotWithShape="1">
          <a:blip r:embed="rId13"/>
          <a:srcRect l="13259" r="13259"/>
          <a:stretch/>
        </p:blipFill>
        <p:spPr>
          <a:xfrm>
            <a:off x="7653669" y="4605955"/>
            <a:ext cx="1371600" cy="1371600"/>
          </a:xfrm>
          <a:prstGeom prst="rect">
            <a:avLst/>
          </a:prstGeom>
        </p:spPr>
      </p:pic>
      <p:pic>
        <p:nvPicPr>
          <p:cNvPr id="95" name="Picture 94"/>
          <p:cNvPicPr>
            <a:picLocks noChangeAspect="1"/>
          </p:cNvPicPr>
          <p:nvPr/>
        </p:nvPicPr>
        <p:blipFill rotWithShape="1">
          <a:blip r:embed="rId14"/>
          <a:srcRect l="279" r="279"/>
          <a:stretch/>
        </p:blipFill>
        <p:spPr>
          <a:xfrm>
            <a:off x="3143084" y="4605955"/>
            <a:ext cx="1371600" cy="1371600"/>
          </a:xfrm>
          <a:prstGeom prst="rect">
            <a:avLst/>
          </a:prstGeom>
        </p:spPr>
      </p:pic>
      <p:sp>
        <p:nvSpPr>
          <p:cNvPr id="5" name="Slide Number Placeholder 4"/>
          <p:cNvSpPr>
            <a:spLocks noGrp="1"/>
          </p:cNvSpPr>
          <p:nvPr>
            <p:ph type="sldNum" sz="quarter" idx="4"/>
          </p:nvPr>
        </p:nvSpPr>
        <p:spPr/>
        <p:txBody>
          <a:bodyPr/>
          <a:lstStyle/>
          <a:p>
            <a:fld id="{9F58998E-2429-314E-B86C-A079AABAA7E0}" type="slidenum">
              <a:rPr lang="en-US" smtClean="0"/>
              <a:t>21</a:t>
            </a:fld>
            <a:endParaRPr lang="en-US" dirty="0"/>
          </a:p>
        </p:txBody>
      </p:sp>
    </p:spTree>
    <p:extLst>
      <p:ext uri="{BB962C8B-B14F-4D97-AF65-F5344CB8AC3E}">
        <p14:creationId xmlns:p14="http://schemas.microsoft.com/office/powerpoint/2010/main" val="289513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fade">
                                      <p:cBhvr>
                                        <p:cTn id="15" dur="150"/>
                                        <p:tgtEl>
                                          <p:spTgt spid="93"/>
                                        </p:tgtEl>
                                      </p:cBhvr>
                                    </p:animEffect>
                                  </p:childTnLst>
                                </p:cTn>
                              </p:par>
                            </p:childTnLst>
                          </p:cTn>
                        </p:par>
                        <p:par>
                          <p:cTn id="16" fill="hold">
                            <p:stCondLst>
                              <p:cond delay="150"/>
                            </p:stCondLst>
                            <p:childTnLst>
                              <p:par>
                                <p:cTn id="17" presetID="10" presetClass="entr" presetSubtype="0" fill="hold"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fade">
                                      <p:cBhvr>
                                        <p:cTn id="19" dur="150"/>
                                        <p:tgtEl>
                                          <p:spTgt spid="89"/>
                                        </p:tgtEl>
                                      </p:cBhvr>
                                    </p:animEffect>
                                  </p:childTnLst>
                                </p:cTn>
                              </p:par>
                            </p:childTnLst>
                          </p:cTn>
                        </p:par>
                        <p:par>
                          <p:cTn id="20" fill="hold">
                            <p:stCondLst>
                              <p:cond delay="300"/>
                            </p:stCondLst>
                            <p:childTnLst>
                              <p:par>
                                <p:cTn id="21" presetID="10" presetClass="entr" presetSubtype="0" fill="hold" nodeType="afterEffect">
                                  <p:stCondLst>
                                    <p:cond delay="0"/>
                                  </p:stCondLst>
                                  <p:childTnLst>
                                    <p:set>
                                      <p:cBhvr>
                                        <p:cTn id="22" dur="1" fill="hold">
                                          <p:stCondLst>
                                            <p:cond delay="0"/>
                                          </p:stCondLst>
                                        </p:cTn>
                                        <p:tgtEl>
                                          <p:spTgt spid="85"/>
                                        </p:tgtEl>
                                        <p:attrNameLst>
                                          <p:attrName>style.visibility</p:attrName>
                                        </p:attrNameLst>
                                      </p:cBhvr>
                                      <p:to>
                                        <p:strVal val="visible"/>
                                      </p:to>
                                    </p:set>
                                    <p:animEffect transition="in" filter="fade">
                                      <p:cBhvr>
                                        <p:cTn id="23" dur="150"/>
                                        <p:tgtEl>
                                          <p:spTgt spid="85"/>
                                        </p:tgtEl>
                                      </p:cBhvr>
                                    </p:animEffect>
                                  </p:childTnLst>
                                </p:cTn>
                              </p:par>
                            </p:childTnLst>
                          </p:cTn>
                        </p:par>
                        <p:par>
                          <p:cTn id="24" fill="hold">
                            <p:stCondLst>
                              <p:cond delay="450"/>
                            </p:stCondLst>
                            <p:childTnLst>
                              <p:par>
                                <p:cTn id="25" presetID="10" presetClass="entr" presetSubtype="0" fill="hold" nodeType="afterEffect">
                                  <p:stCondLst>
                                    <p:cond delay="0"/>
                                  </p:stCondLst>
                                  <p:childTnLst>
                                    <p:set>
                                      <p:cBhvr>
                                        <p:cTn id="26" dur="1" fill="hold">
                                          <p:stCondLst>
                                            <p:cond delay="0"/>
                                          </p:stCondLst>
                                        </p:cTn>
                                        <p:tgtEl>
                                          <p:spTgt spid="90"/>
                                        </p:tgtEl>
                                        <p:attrNameLst>
                                          <p:attrName>style.visibility</p:attrName>
                                        </p:attrNameLst>
                                      </p:cBhvr>
                                      <p:to>
                                        <p:strVal val="visible"/>
                                      </p:to>
                                    </p:set>
                                    <p:animEffect transition="in" filter="fade">
                                      <p:cBhvr>
                                        <p:cTn id="27" dur="150"/>
                                        <p:tgtEl>
                                          <p:spTgt spid="90"/>
                                        </p:tgtEl>
                                      </p:cBhvr>
                                    </p:animEffect>
                                  </p:childTnLst>
                                </p:cTn>
                              </p:par>
                            </p:childTnLst>
                          </p:cTn>
                        </p:par>
                        <p:par>
                          <p:cTn id="28" fill="hold">
                            <p:stCondLst>
                              <p:cond delay="600"/>
                            </p:stCondLst>
                            <p:childTnLst>
                              <p:par>
                                <p:cTn id="29" presetID="10" presetClass="entr" presetSubtype="0" fill="hold" nodeType="after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150"/>
                                        <p:tgtEl>
                                          <p:spTgt spid="86"/>
                                        </p:tgtEl>
                                      </p:cBhvr>
                                    </p:animEffect>
                                  </p:childTnLst>
                                </p:cTn>
                              </p:par>
                            </p:childTnLst>
                          </p:cTn>
                        </p:par>
                        <p:par>
                          <p:cTn id="32" fill="hold">
                            <p:stCondLst>
                              <p:cond delay="750"/>
                            </p:stCondLst>
                            <p:childTnLst>
                              <p:par>
                                <p:cTn id="33" presetID="10" presetClass="entr" presetSubtype="0" fill="hold" nodeType="afterEffect">
                                  <p:stCondLst>
                                    <p:cond delay="0"/>
                                  </p:stCondLst>
                                  <p:childTnLst>
                                    <p:set>
                                      <p:cBhvr>
                                        <p:cTn id="34" dur="1" fill="hold">
                                          <p:stCondLst>
                                            <p:cond delay="0"/>
                                          </p:stCondLst>
                                        </p:cTn>
                                        <p:tgtEl>
                                          <p:spTgt spid="91"/>
                                        </p:tgtEl>
                                        <p:attrNameLst>
                                          <p:attrName>style.visibility</p:attrName>
                                        </p:attrNameLst>
                                      </p:cBhvr>
                                      <p:to>
                                        <p:strVal val="visible"/>
                                      </p:to>
                                    </p:set>
                                    <p:animEffect transition="in" filter="fade">
                                      <p:cBhvr>
                                        <p:cTn id="35" dur="150"/>
                                        <p:tgtEl>
                                          <p:spTgt spid="91"/>
                                        </p:tgtEl>
                                      </p:cBhvr>
                                    </p:animEffect>
                                  </p:childTnLst>
                                </p:cTn>
                              </p:par>
                            </p:childTnLst>
                          </p:cTn>
                        </p:par>
                        <p:par>
                          <p:cTn id="36" fill="hold">
                            <p:stCondLst>
                              <p:cond delay="900"/>
                            </p:stCondLst>
                            <p:childTnLst>
                              <p:par>
                                <p:cTn id="37" presetID="10" presetClass="entr" presetSubtype="0" fill="hold" nodeType="afterEffect">
                                  <p:stCondLst>
                                    <p:cond delay="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150"/>
                                        <p:tgtEl>
                                          <p:spTgt spid="84"/>
                                        </p:tgtEl>
                                      </p:cBhvr>
                                    </p:animEffect>
                                  </p:childTnLst>
                                </p:cTn>
                              </p:par>
                            </p:childTnLst>
                          </p:cTn>
                        </p:par>
                        <p:par>
                          <p:cTn id="40" fill="hold">
                            <p:stCondLst>
                              <p:cond delay="1050"/>
                            </p:stCondLst>
                            <p:childTnLst>
                              <p:par>
                                <p:cTn id="41" presetID="10" presetClass="entr" presetSubtype="0" fill="hold" nodeType="after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fade">
                                      <p:cBhvr>
                                        <p:cTn id="43" dur="150"/>
                                        <p:tgtEl>
                                          <p:spTgt spid="92"/>
                                        </p:tgtEl>
                                      </p:cBhvr>
                                    </p:animEffect>
                                  </p:childTnLst>
                                </p:cTn>
                              </p:par>
                            </p:childTnLst>
                          </p:cTn>
                        </p:par>
                        <p:par>
                          <p:cTn id="44" fill="hold">
                            <p:stCondLst>
                              <p:cond delay="1200"/>
                            </p:stCondLst>
                            <p:childTnLst>
                              <p:par>
                                <p:cTn id="45" presetID="10" presetClass="entr" presetSubtype="0" fill="hold" nodeType="afterEffect">
                                  <p:stCondLst>
                                    <p:cond delay="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150"/>
                                        <p:tgtEl>
                                          <p:spTgt spid="95"/>
                                        </p:tgtEl>
                                      </p:cBhvr>
                                    </p:animEffect>
                                  </p:childTnLst>
                                </p:cTn>
                              </p:par>
                            </p:childTnLst>
                          </p:cTn>
                        </p:par>
                        <p:par>
                          <p:cTn id="48" fill="hold">
                            <p:stCondLst>
                              <p:cond delay="1350"/>
                            </p:stCondLst>
                            <p:childTnLst>
                              <p:par>
                                <p:cTn id="49" presetID="10" presetClass="entr" presetSubtype="0" fill="hold" nodeType="after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150"/>
                                        <p:tgtEl>
                                          <p:spTgt spid="87"/>
                                        </p:tgtEl>
                                      </p:cBhvr>
                                    </p:animEffect>
                                  </p:childTnLst>
                                </p:cTn>
                              </p:par>
                            </p:childTnLst>
                          </p:cTn>
                        </p:par>
                        <p:par>
                          <p:cTn id="52" fill="hold">
                            <p:stCondLst>
                              <p:cond delay="1500"/>
                            </p:stCondLst>
                            <p:childTnLst>
                              <p:par>
                                <p:cTn id="53" presetID="10" presetClass="entr" presetSubtype="0" fill="hold" nodeType="after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fade">
                                      <p:cBhvr>
                                        <p:cTn id="55" dur="150"/>
                                        <p:tgtEl>
                                          <p:spTgt spid="88"/>
                                        </p:tgtEl>
                                      </p:cBhvr>
                                    </p:animEffect>
                                  </p:childTnLst>
                                </p:cTn>
                              </p:par>
                            </p:childTnLst>
                          </p:cTn>
                        </p:par>
                        <p:par>
                          <p:cTn id="56" fill="hold">
                            <p:stCondLst>
                              <p:cond delay="1650"/>
                            </p:stCondLst>
                            <p:childTnLst>
                              <p:par>
                                <p:cTn id="57" presetID="10" presetClass="entr" presetSubtype="0" fill="hold" nodeType="after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1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Action node construction</a:t>
            </a:r>
            <a:endParaRPr lang="en-US" dirty="0"/>
          </a:p>
        </p:txBody>
      </p:sp>
      <p:pic>
        <p:nvPicPr>
          <p:cNvPr id="84" name="Picture 83"/>
          <p:cNvPicPr>
            <a:picLocks noChangeAspect="1"/>
          </p:cNvPicPr>
          <p:nvPr/>
        </p:nvPicPr>
        <p:blipFill rotWithShape="1">
          <a:blip r:embed="rId3"/>
          <a:srcRect l="7324" r="7324"/>
          <a:stretch/>
        </p:blipFill>
        <p:spPr>
          <a:xfrm>
            <a:off x="131880" y="4605955"/>
            <a:ext cx="1371600" cy="1371600"/>
          </a:xfrm>
          <a:prstGeom prst="rect">
            <a:avLst/>
          </a:prstGeom>
        </p:spPr>
      </p:pic>
      <p:pic>
        <p:nvPicPr>
          <p:cNvPr id="85" name="Picture 84"/>
          <p:cNvPicPr>
            <a:picLocks noChangeAspect="1"/>
          </p:cNvPicPr>
          <p:nvPr/>
        </p:nvPicPr>
        <p:blipFill rotWithShape="1">
          <a:blip r:embed="rId4"/>
          <a:srcRect l="1639" r="1639"/>
          <a:stretch/>
        </p:blipFill>
        <p:spPr>
          <a:xfrm>
            <a:off x="3143084" y="3013861"/>
            <a:ext cx="1371600" cy="1371600"/>
          </a:xfrm>
          <a:prstGeom prst="rect">
            <a:avLst/>
          </a:prstGeom>
        </p:spPr>
      </p:pic>
      <p:pic>
        <p:nvPicPr>
          <p:cNvPr id="86" name="Picture 85"/>
          <p:cNvPicPr>
            <a:picLocks noChangeAspect="1"/>
          </p:cNvPicPr>
          <p:nvPr/>
        </p:nvPicPr>
        <p:blipFill rotWithShape="1">
          <a:blip r:embed="rId5"/>
          <a:srcRect l="10736" r="10736"/>
          <a:stretch/>
        </p:blipFill>
        <p:spPr>
          <a:xfrm>
            <a:off x="6148627" y="3013861"/>
            <a:ext cx="1371600" cy="1371600"/>
          </a:xfrm>
          <a:prstGeom prst="rect">
            <a:avLst/>
          </a:prstGeom>
        </p:spPr>
      </p:pic>
      <p:pic>
        <p:nvPicPr>
          <p:cNvPr id="87" name="Picture 86"/>
          <p:cNvPicPr>
            <a:picLocks noChangeAspect="1"/>
          </p:cNvPicPr>
          <p:nvPr/>
        </p:nvPicPr>
        <p:blipFill rotWithShape="1">
          <a:blip r:embed="rId6"/>
          <a:srcRect l="8458" r="8458"/>
          <a:stretch/>
        </p:blipFill>
        <p:spPr>
          <a:xfrm>
            <a:off x="4648686" y="4605955"/>
            <a:ext cx="1371600" cy="1371600"/>
          </a:xfrm>
          <a:prstGeom prst="rect">
            <a:avLst/>
          </a:prstGeom>
        </p:spPr>
      </p:pic>
      <p:pic>
        <p:nvPicPr>
          <p:cNvPr id="88" name="Picture 87"/>
          <p:cNvPicPr>
            <a:picLocks noChangeAspect="1"/>
          </p:cNvPicPr>
          <p:nvPr/>
        </p:nvPicPr>
        <p:blipFill rotWithShape="1">
          <a:blip r:embed="rId7"/>
          <a:srcRect l="3898" r="3898"/>
          <a:stretch/>
        </p:blipFill>
        <p:spPr>
          <a:xfrm>
            <a:off x="6148627" y="4605955"/>
            <a:ext cx="1371600" cy="1371600"/>
          </a:xfrm>
          <a:prstGeom prst="rect">
            <a:avLst/>
          </a:prstGeom>
        </p:spPr>
      </p:pic>
      <p:pic>
        <p:nvPicPr>
          <p:cNvPr id="89" name="Picture 88"/>
          <p:cNvPicPr>
            <a:picLocks noChangeAspect="1"/>
          </p:cNvPicPr>
          <p:nvPr/>
        </p:nvPicPr>
        <p:blipFill rotWithShape="1">
          <a:blip r:embed="rId8"/>
          <a:srcRect t="2448" b="2448"/>
          <a:stretch/>
        </p:blipFill>
        <p:spPr>
          <a:xfrm>
            <a:off x="1637482" y="3013861"/>
            <a:ext cx="1371600" cy="1371600"/>
          </a:xfrm>
          <a:prstGeom prst="rect">
            <a:avLst/>
          </a:prstGeom>
        </p:spPr>
      </p:pic>
      <p:pic>
        <p:nvPicPr>
          <p:cNvPr id="90" name="Picture 89"/>
          <p:cNvPicPr>
            <a:picLocks noChangeAspect="1"/>
          </p:cNvPicPr>
          <p:nvPr/>
        </p:nvPicPr>
        <p:blipFill rotWithShape="1">
          <a:blip r:embed="rId9"/>
          <a:srcRect t="125" b="125"/>
          <a:stretch/>
        </p:blipFill>
        <p:spPr>
          <a:xfrm>
            <a:off x="4648686" y="3013861"/>
            <a:ext cx="1371600" cy="1371600"/>
          </a:xfrm>
          <a:prstGeom prst="rect">
            <a:avLst/>
          </a:prstGeom>
        </p:spPr>
      </p:pic>
      <p:pic>
        <p:nvPicPr>
          <p:cNvPr id="91" name="Picture 90"/>
          <p:cNvPicPr>
            <a:picLocks noChangeAspect="1"/>
          </p:cNvPicPr>
          <p:nvPr/>
        </p:nvPicPr>
        <p:blipFill rotWithShape="1">
          <a:blip r:embed="rId10"/>
          <a:srcRect l="6778" r="6778"/>
          <a:stretch/>
        </p:blipFill>
        <p:spPr>
          <a:xfrm>
            <a:off x="7653669" y="3013861"/>
            <a:ext cx="1371600" cy="1371600"/>
          </a:xfrm>
          <a:prstGeom prst="rect">
            <a:avLst/>
          </a:prstGeom>
        </p:spPr>
      </p:pic>
      <p:pic>
        <p:nvPicPr>
          <p:cNvPr id="92" name="Picture 91"/>
          <p:cNvPicPr>
            <a:picLocks noChangeAspect="1"/>
          </p:cNvPicPr>
          <p:nvPr/>
        </p:nvPicPr>
        <p:blipFill rotWithShape="1">
          <a:blip r:embed="rId11"/>
          <a:srcRect l="4299" r="4299"/>
          <a:stretch/>
        </p:blipFill>
        <p:spPr>
          <a:xfrm>
            <a:off x="1637482" y="4605955"/>
            <a:ext cx="1371600" cy="1371600"/>
          </a:xfrm>
          <a:prstGeom prst="rect">
            <a:avLst/>
          </a:prstGeom>
        </p:spPr>
      </p:pic>
      <p:pic>
        <p:nvPicPr>
          <p:cNvPr id="93" name="Picture 92"/>
          <p:cNvPicPr>
            <a:picLocks noChangeAspect="1"/>
          </p:cNvPicPr>
          <p:nvPr/>
        </p:nvPicPr>
        <p:blipFill rotWithShape="1">
          <a:blip r:embed="rId12"/>
          <a:srcRect/>
          <a:stretch/>
        </p:blipFill>
        <p:spPr>
          <a:xfrm>
            <a:off x="131880" y="3013861"/>
            <a:ext cx="1371600" cy="1371600"/>
          </a:xfrm>
          <a:prstGeom prst="rect">
            <a:avLst/>
          </a:prstGeom>
        </p:spPr>
      </p:pic>
      <p:pic>
        <p:nvPicPr>
          <p:cNvPr id="94" name="Picture 93"/>
          <p:cNvPicPr>
            <a:picLocks noChangeAspect="1"/>
          </p:cNvPicPr>
          <p:nvPr/>
        </p:nvPicPr>
        <p:blipFill rotWithShape="1">
          <a:blip r:embed="rId13"/>
          <a:srcRect l="13259" r="13259"/>
          <a:stretch/>
        </p:blipFill>
        <p:spPr>
          <a:xfrm>
            <a:off x="7653669" y="4605955"/>
            <a:ext cx="1371600" cy="1371600"/>
          </a:xfrm>
          <a:prstGeom prst="rect">
            <a:avLst/>
          </a:prstGeom>
        </p:spPr>
      </p:pic>
      <p:pic>
        <p:nvPicPr>
          <p:cNvPr id="95" name="Picture 94"/>
          <p:cNvPicPr>
            <a:picLocks noChangeAspect="1"/>
          </p:cNvPicPr>
          <p:nvPr/>
        </p:nvPicPr>
        <p:blipFill rotWithShape="1">
          <a:blip r:embed="rId14"/>
          <a:srcRect l="279" r="279"/>
          <a:stretch/>
        </p:blipFill>
        <p:spPr>
          <a:xfrm>
            <a:off x="3143084" y="4605955"/>
            <a:ext cx="1371600" cy="1371600"/>
          </a:xfrm>
          <a:prstGeom prst="rect">
            <a:avLst/>
          </a:prstGeom>
        </p:spPr>
      </p:pic>
      <p:sp>
        <p:nvSpPr>
          <p:cNvPr id="18" name="Content Placeholder 15"/>
          <p:cNvSpPr>
            <a:spLocks noGrp="1"/>
          </p:cNvSpPr>
          <p:nvPr>
            <p:ph sz="quarter" idx="10"/>
          </p:nvPr>
        </p:nvSpPr>
        <p:spPr>
          <a:xfrm>
            <a:off x="358814" y="1114177"/>
            <a:ext cx="8624367" cy="5181520"/>
          </a:xfrm>
        </p:spPr>
        <p:txBody>
          <a:bodyPr/>
          <a:lstStyle/>
          <a:p>
            <a:r>
              <a:rPr lang="en-US" dirty="0"/>
              <a:t>Group instances with same action &lt;</a:t>
            </a:r>
            <a:r>
              <a:rPr lang="en-US" dirty="0">
                <a:solidFill>
                  <a:srgbClr val="0070C0"/>
                </a:solidFill>
                <a:latin typeface="Georgia" panose="02040502050405020303" pitchFamily="18" charset="0"/>
              </a:rPr>
              <a:t>T</a:t>
            </a:r>
            <a:r>
              <a:rPr lang="en-US" dirty="0">
                <a:latin typeface="Georgia" panose="02040502050405020303" pitchFamily="18" charset="0"/>
              </a:rPr>
              <a:t>,</a:t>
            </a:r>
            <a:r>
              <a:rPr lang="en-US" dirty="0">
                <a:solidFill>
                  <a:srgbClr val="0070C0"/>
                </a:solidFill>
                <a:latin typeface="Georgia" panose="02040502050405020303" pitchFamily="18" charset="0"/>
              </a:rPr>
              <a:t> </a:t>
            </a:r>
            <a:r>
              <a:rPr lang="en-US" dirty="0">
                <a:solidFill>
                  <a:srgbClr val="7030A0"/>
                </a:solidFill>
                <a:latin typeface="Georgia" panose="02040502050405020303" pitchFamily="18" charset="0"/>
              </a:rPr>
              <a:t>K</a:t>
            </a:r>
            <a:r>
              <a:rPr lang="en-US" dirty="0">
                <a:latin typeface="Georgia" panose="02040502050405020303" pitchFamily="18" charset="0"/>
              </a:rPr>
              <a:t>,</a:t>
            </a:r>
            <a:r>
              <a:rPr lang="en-US" dirty="0">
                <a:solidFill>
                  <a:srgbClr val="0070C0"/>
                </a:solidFill>
                <a:latin typeface="Georgia" panose="02040502050405020303" pitchFamily="18" charset="0"/>
              </a:rPr>
              <a:t> </a:t>
            </a:r>
            <a:r>
              <a:rPr lang="en-US" dirty="0">
                <a:solidFill>
                  <a:srgbClr val="00B050"/>
                </a:solidFill>
                <a:latin typeface="Georgia" panose="02040502050405020303" pitchFamily="18" charset="0"/>
              </a:rPr>
              <a:t>H</a:t>
            </a:r>
            <a:r>
              <a:rPr lang="en-US" dirty="0"/>
              <a:t>&gt;</a:t>
            </a:r>
          </a:p>
          <a:p>
            <a:pPr lvl="1"/>
            <a:r>
              <a:rPr lang="en-US" dirty="0">
                <a:latin typeface="Georgia" panose="02040502050405020303" pitchFamily="18" charset="0"/>
              </a:rPr>
              <a:t> </a:t>
            </a:r>
            <a:r>
              <a:rPr lang="en-US" dirty="0">
                <a:solidFill>
                  <a:srgbClr val="0070C0"/>
                </a:solidFill>
                <a:latin typeface="Georgia" panose="02040502050405020303" pitchFamily="18" charset="0"/>
              </a:rPr>
              <a:t>T</a:t>
            </a:r>
            <a:r>
              <a:rPr lang="en-US" dirty="0"/>
              <a:t>: action type;   </a:t>
            </a:r>
            <a:r>
              <a:rPr lang="en-US" dirty="0">
                <a:solidFill>
                  <a:srgbClr val="7030A0"/>
                </a:solidFill>
                <a:latin typeface="Georgia" panose="02040502050405020303" pitchFamily="18" charset="0"/>
              </a:rPr>
              <a:t>K</a:t>
            </a:r>
            <a:r>
              <a:rPr lang="en-US" dirty="0"/>
              <a:t>: key furniture;   </a:t>
            </a:r>
            <a:r>
              <a:rPr lang="en-US" dirty="0">
                <a:solidFill>
                  <a:srgbClr val="00B050"/>
                </a:solidFill>
                <a:latin typeface="Georgia" panose="02040502050405020303" pitchFamily="18" charset="0"/>
              </a:rPr>
              <a:t>H</a:t>
            </a:r>
            <a:r>
              <a:rPr lang="en-US" dirty="0"/>
              <a:t>: pose</a:t>
            </a:r>
          </a:p>
        </p:txBody>
      </p:sp>
      <p:sp>
        <p:nvSpPr>
          <p:cNvPr id="4" name="Slide Number Placeholder 3"/>
          <p:cNvSpPr>
            <a:spLocks noGrp="1"/>
          </p:cNvSpPr>
          <p:nvPr>
            <p:ph type="sldNum" sz="quarter" idx="4"/>
          </p:nvPr>
        </p:nvSpPr>
        <p:spPr/>
        <p:txBody>
          <a:bodyPr/>
          <a:lstStyle/>
          <a:p>
            <a:fld id="{9F58998E-2429-314E-B86C-A079AABAA7E0}" type="slidenum">
              <a:rPr lang="en-US" smtClean="0"/>
              <a:t>22</a:t>
            </a:fld>
            <a:endParaRPr lang="en-US" dirty="0"/>
          </a:p>
        </p:txBody>
      </p:sp>
    </p:spTree>
    <p:extLst>
      <p:ext uri="{BB962C8B-B14F-4D97-AF65-F5344CB8AC3E}">
        <p14:creationId xmlns:p14="http://schemas.microsoft.com/office/powerpoint/2010/main" val="1421077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fade">
                                      <p:cBhvr>
                                        <p:cTn id="7" dur="500"/>
                                        <p:tgtEl>
                                          <p:spTgt spid="18">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fade">
                                      <p:cBhvr>
                                        <p:cTn id="10"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quarter" idx="10"/>
          </p:nvPr>
        </p:nvSpPr>
        <p:spPr>
          <a:xfrm>
            <a:off x="358814" y="1114177"/>
            <a:ext cx="8624367" cy="5181520"/>
          </a:xfrm>
        </p:spPr>
        <p:txBody>
          <a:bodyPr/>
          <a:lstStyle/>
          <a:p>
            <a:r>
              <a:rPr lang="en-US" dirty="0"/>
              <a:t>Group instances with same action &lt;</a:t>
            </a:r>
            <a:r>
              <a:rPr lang="en-US" dirty="0">
                <a:solidFill>
                  <a:srgbClr val="0070C0"/>
                </a:solidFill>
                <a:latin typeface="Georgia" panose="02040502050405020303" pitchFamily="18" charset="0"/>
              </a:rPr>
              <a:t>T</a:t>
            </a:r>
            <a:r>
              <a:rPr lang="en-US" dirty="0">
                <a:latin typeface="Georgia" panose="02040502050405020303" pitchFamily="18" charset="0"/>
              </a:rPr>
              <a:t>,</a:t>
            </a:r>
            <a:r>
              <a:rPr lang="en-US" dirty="0">
                <a:solidFill>
                  <a:srgbClr val="0070C0"/>
                </a:solidFill>
                <a:latin typeface="Georgia" panose="02040502050405020303" pitchFamily="18" charset="0"/>
              </a:rPr>
              <a:t> </a:t>
            </a:r>
            <a:r>
              <a:rPr lang="en-US" dirty="0">
                <a:solidFill>
                  <a:srgbClr val="7030A0"/>
                </a:solidFill>
                <a:latin typeface="Georgia" panose="02040502050405020303" pitchFamily="18" charset="0"/>
              </a:rPr>
              <a:t>K</a:t>
            </a:r>
            <a:r>
              <a:rPr lang="en-US" dirty="0">
                <a:latin typeface="Georgia" panose="02040502050405020303" pitchFamily="18" charset="0"/>
              </a:rPr>
              <a:t>,</a:t>
            </a:r>
            <a:r>
              <a:rPr lang="en-US" dirty="0">
                <a:solidFill>
                  <a:srgbClr val="0070C0"/>
                </a:solidFill>
                <a:latin typeface="Georgia" panose="02040502050405020303" pitchFamily="18" charset="0"/>
              </a:rPr>
              <a:t> </a:t>
            </a:r>
            <a:r>
              <a:rPr lang="en-US" dirty="0">
                <a:solidFill>
                  <a:srgbClr val="00B050"/>
                </a:solidFill>
                <a:latin typeface="Georgia" panose="02040502050405020303" pitchFamily="18" charset="0"/>
              </a:rPr>
              <a:t>H</a:t>
            </a:r>
            <a:r>
              <a:rPr lang="en-US" dirty="0"/>
              <a:t>&gt;</a:t>
            </a:r>
          </a:p>
          <a:p>
            <a:pPr lvl="1"/>
            <a:r>
              <a:rPr lang="en-US" dirty="0">
                <a:latin typeface="Georgia" panose="02040502050405020303" pitchFamily="18" charset="0"/>
              </a:rPr>
              <a:t> </a:t>
            </a:r>
            <a:r>
              <a:rPr lang="en-US" dirty="0">
                <a:solidFill>
                  <a:srgbClr val="0070C0"/>
                </a:solidFill>
                <a:latin typeface="Georgia" panose="02040502050405020303" pitchFamily="18" charset="0"/>
              </a:rPr>
              <a:t>T</a:t>
            </a:r>
            <a:r>
              <a:rPr lang="en-US" dirty="0"/>
              <a:t>: action type;   </a:t>
            </a:r>
            <a:r>
              <a:rPr lang="en-US" dirty="0">
                <a:solidFill>
                  <a:srgbClr val="7030A0"/>
                </a:solidFill>
                <a:latin typeface="Georgia" panose="02040502050405020303" pitchFamily="18" charset="0"/>
              </a:rPr>
              <a:t>K</a:t>
            </a:r>
            <a:r>
              <a:rPr lang="en-US" dirty="0">
                <a:latin typeface="+mj-lt"/>
              </a:rPr>
              <a:t>: key furniture;   </a:t>
            </a:r>
            <a:r>
              <a:rPr lang="en-US" dirty="0">
                <a:solidFill>
                  <a:srgbClr val="00B050"/>
                </a:solidFill>
                <a:latin typeface="Georgia" panose="02040502050405020303" pitchFamily="18" charset="0"/>
              </a:rPr>
              <a:t>H</a:t>
            </a:r>
            <a:r>
              <a:rPr lang="en-US" dirty="0">
                <a:latin typeface="+mj-lt"/>
              </a:rPr>
              <a:t>: pose</a:t>
            </a:r>
          </a:p>
        </p:txBody>
      </p:sp>
      <p:sp>
        <p:nvSpPr>
          <p:cNvPr id="3" name="Title 2"/>
          <p:cNvSpPr>
            <a:spLocks noGrp="1"/>
          </p:cNvSpPr>
          <p:nvPr>
            <p:ph type="title"/>
          </p:nvPr>
        </p:nvSpPr>
        <p:spPr/>
        <p:txBody>
          <a:bodyPr/>
          <a:lstStyle/>
          <a:p>
            <a:r>
              <a:rPr lang="en-CA" dirty="0"/>
              <a:t>Action node construction</a:t>
            </a:r>
            <a:endParaRPr lang="en-US" dirty="0"/>
          </a:p>
        </p:txBody>
      </p:sp>
      <p:pic>
        <p:nvPicPr>
          <p:cNvPr id="81" name="Picture 80"/>
          <p:cNvPicPr>
            <a:picLocks noChangeAspect="1"/>
          </p:cNvPicPr>
          <p:nvPr/>
        </p:nvPicPr>
        <p:blipFill rotWithShape="1">
          <a:blip r:embed="rId3"/>
          <a:srcRect l="7324" r="7324"/>
          <a:stretch/>
        </p:blipFill>
        <p:spPr>
          <a:xfrm>
            <a:off x="131880" y="4605955"/>
            <a:ext cx="1371600" cy="1371600"/>
          </a:xfrm>
          <a:prstGeom prst="rect">
            <a:avLst/>
          </a:prstGeom>
        </p:spPr>
      </p:pic>
      <p:pic>
        <p:nvPicPr>
          <p:cNvPr id="84" name="Picture 83"/>
          <p:cNvPicPr>
            <a:picLocks noChangeAspect="1"/>
          </p:cNvPicPr>
          <p:nvPr/>
        </p:nvPicPr>
        <p:blipFill rotWithShape="1">
          <a:blip r:embed="rId4"/>
          <a:srcRect l="8458" r="8458"/>
          <a:stretch/>
        </p:blipFill>
        <p:spPr>
          <a:xfrm>
            <a:off x="4644954" y="4605955"/>
            <a:ext cx="1371600" cy="1371600"/>
          </a:xfrm>
          <a:prstGeom prst="rect">
            <a:avLst/>
          </a:prstGeom>
        </p:spPr>
      </p:pic>
      <p:pic>
        <p:nvPicPr>
          <p:cNvPr id="85" name="Picture 84"/>
          <p:cNvPicPr>
            <a:picLocks noChangeAspect="1"/>
          </p:cNvPicPr>
          <p:nvPr/>
        </p:nvPicPr>
        <p:blipFill rotWithShape="1">
          <a:blip r:embed="rId5"/>
          <a:srcRect l="3898" r="3898"/>
          <a:stretch/>
        </p:blipFill>
        <p:spPr>
          <a:xfrm>
            <a:off x="6148627" y="4605955"/>
            <a:ext cx="1371600" cy="1371600"/>
          </a:xfrm>
          <a:prstGeom prst="rect">
            <a:avLst/>
          </a:prstGeom>
        </p:spPr>
      </p:pic>
      <p:pic>
        <p:nvPicPr>
          <p:cNvPr id="90" name="Picture 89"/>
          <p:cNvPicPr>
            <a:picLocks noChangeAspect="1"/>
          </p:cNvPicPr>
          <p:nvPr/>
        </p:nvPicPr>
        <p:blipFill rotWithShape="1">
          <a:blip r:embed="rId6"/>
          <a:srcRect l="4299" r="4299"/>
          <a:stretch/>
        </p:blipFill>
        <p:spPr>
          <a:xfrm>
            <a:off x="1642450" y="4605955"/>
            <a:ext cx="1371600" cy="1371600"/>
          </a:xfrm>
          <a:prstGeom prst="rect">
            <a:avLst/>
          </a:prstGeom>
        </p:spPr>
      </p:pic>
      <p:pic>
        <p:nvPicPr>
          <p:cNvPr id="91" name="Picture 90"/>
          <p:cNvPicPr>
            <a:picLocks noChangeAspect="1"/>
          </p:cNvPicPr>
          <p:nvPr/>
        </p:nvPicPr>
        <p:blipFill rotWithShape="1">
          <a:blip r:embed="rId7"/>
          <a:srcRect l="13259" r="13259"/>
          <a:stretch/>
        </p:blipFill>
        <p:spPr>
          <a:xfrm>
            <a:off x="7653669" y="4605955"/>
            <a:ext cx="1371600" cy="1371600"/>
          </a:xfrm>
          <a:prstGeom prst="rect">
            <a:avLst/>
          </a:prstGeom>
        </p:spPr>
      </p:pic>
      <p:pic>
        <p:nvPicPr>
          <p:cNvPr id="92" name="Picture 91"/>
          <p:cNvPicPr>
            <a:picLocks noChangeAspect="1"/>
          </p:cNvPicPr>
          <p:nvPr/>
        </p:nvPicPr>
        <p:blipFill rotWithShape="1">
          <a:blip r:embed="rId8"/>
          <a:srcRect l="279" r="279"/>
          <a:stretch/>
        </p:blipFill>
        <p:spPr>
          <a:xfrm>
            <a:off x="3140596" y="4605955"/>
            <a:ext cx="1371600" cy="1371600"/>
          </a:xfrm>
          <a:prstGeom prst="rect">
            <a:avLst/>
          </a:prstGeom>
        </p:spPr>
      </p:pic>
      <p:pic>
        <p:nvPicPr>
          <p:cNvPr id="93" name="Picture 92"/>
          <p:cNvPicPr>
            <a:picLocks noChangeAspect="1"/>
          </p:cNvPicPr>
          <p:nvPr/>
        </p:nvPicPr>
        <p:blipFill rotWithShape="1">
          <a:blip r:embed="rId9"/>
          <a:srcRect l="1639" r="1639"/>
          <a:stretch/>
        </p:blipFill>
        <p:spPr>
          <a:xfrm>
            <a:off x="3141968" y="3013861"/>
            <a:ext cx="1371600" cy="1371600"/>
          </a:xfrm>
          <a:prstGeom prst="rect">
            <a:avLst/>
          </a:prstGeom>
        </p:spPr>
      </p:pic>
      <p:pic>
        <p:nvPicPr>
          <p:cNvPr id="94" name="Picture 93"/>
          <p:cNvPicPr>
            <a:picLocks noChangeAspect="1"/>
          </p:cNvPicPr>
          <p:nvPr/>
        </p:nvPicPr>
        <p:blipFill rotWithShape="1">
          <a:blip r:embed="rId10"/>
          <a:srcRect l="10736" r="10736"/>
          <a:stretch/>
        </p:blipFill>
        <p:spPr>
          <a:xfrm>
            <a:off x="6148627" y="3013861"/>
            <a:ext cx="1371600" cy="1371600"/>
          </a:xfrm>
          <a:prstGeom prst="rect">
            <a:avLst/>
          </a:prstGeom>
        </p:spPr>
      </p:pic>
      <p:pic>
        <p:nvPicPr>
          <p:cNvPr id="95" name="Picture 94"/>
          <p:cNvPicPr>
            <a:picLocks noChangeAspect="1"/>
          </p:cNvPicPr>
          <p:nvPr/>
        </p:nvPicPr>
        <p:blipFill rotWithShape="1">
          <a:blip r:embed="rId11"/>
          <a:srcRect t="2448" b="2448"/>
          <a:stretch/>
        </p:blipFill>
        <p:spPr>
          <a:xfrm>
            <a:off x="1642450" y="3013861"/>
            <a:ext cx="1371600" cy="1371600"/>
          </a:xfrm>
          <a:prstGeom prst="rect">
            <a:avLst/>
          </a:prstGeom>
        </p:spPr>
      </p:pic>
      <p:pic>
        <p:nvPicPr>
          <p:cNvPr id="96" name="Picture 95"/>
          <p:cNvPicPr>
            <a:picLocks noChangeAspect="1"/>
          </p:cNvPicPr>
          <p:nvPr/>
        </p:nvPicPr>
        <p:blipFill>
          <a:blip r:embed="rId12"/>
          <a:stretch>
            <a:fillRect/>
          </a:stretch>
        </p:blipFill>
        <p:spPr>
          <a:xfrm>
            <a:off x="4647012" y="3013861"/>
            <a:ext cx="1368171" cy="1371600"/>
          </a:xfrm>
          <a:prstGeom prst="rect">
            <a:avLst/>
          </a:prstGeom>
        </p:spPr>
      </p:pic>
      <p:pic>
        <p:nvPicPr>
          <p:cNvPr id="97" name="Picture 96"/>
          <p:cNvPicPr>
            <a:picLocks noChangeAspect="1"/>
          </p:cNvPicPr>
          <p:nvPr/>
        </p:nvPicPr>
        <p:blipFill rotWithShape="1">
          <a:blip r:embed="rId13"/>
          <a:srcRect l="6778" r="6778"/>
          <a:stretch/>
        </p:blipFill>
        <p:spPr>
          <a:xfrm>
            <a:off x="7653669" y="3013861"/>
            <a:ext cx="1371600" cy="1371600"/>
          </a:xfrm>
          <a:prstGeom prst="rect">
            <a:avLst/>
          </a:prstGeom>
        </p:spPr>
      </p:pic>
      <p:pic>
        <p:nvPicPr>
          <p:cNvPr id="98" name="Picture 97"/>
          <p:cNvPicPr>
            <a:picLocks noChangeAspect="1"/>
          </p:cNvPicPr>
          <p:nvPr/>
        </p:nvPicPr>
        <p:blipFill rotWithShape="1">
          <a:blip r:embed="rId14"/>
          <a:srcRect/>
          <a:stretch/>
        </p:blipFill>
        <p:spPr>
          <a:xfrm>
            <a:off x="131880" y="3013861"/>
            <a:ext cx="1371600" cy="1371600"/>
          </a:xfrm>
          <a:prstGeom prst="rect">
            <a:avLst/>
          </a:prstGeom>
        </p:spPr>
      </p:pic>
      <p:sp>
        <p:nvSpPr>
          <p:cNvPr id="8" name="Rectangle 7"/>
          <p:cNvSpPr/>
          <p:nvPr/>
        </p:nvSpPr>
        <p:spPr>
          <a:xfrm>
            <a:off x="436412" y="5428429"/>
            <a:ext cx="2506648" cy="830997"/>
          </a:xfrm>
          <a:prstGeom prst="rect">
            <a:avLst/>
          </a:prstGeom>
        </p:spPr>
        <p:txBody>
          <a:bodyPr wrap="none">
            <a:spAutoFit/>
          </a:bodyPr>
          <a:lstStyle/>
          <a:p>
            <a:r>
              <a:rPr lang="en-US" sz="2400" dirty="0">
                <a:solidFill>
                  <a:srgbClr val="0070C0"/>
                </a:solidFill>
              </a:rPr>
              <a:t>Use laptop </a:t>
            </a:r>
            <a:r>
              <a:rPr lang="en-US" sz="2400" dirty="0"/>
              <a:t>on </a:t>
            </a:r>
            <a:r>
              <a:rPr lang="en-US" sz="2400" dirty="0">
                <a:solidFill>
                  <a:srgbClr val="7030A0"/>
                </a:solidFill>
              </a:rPr>
              <a:t>sofa</a:t>
            </a:r>
          </a:p>
          <a:p>
            <a:r>
              <a:rPr lang="en-US" sz="2400" dirty="0"/>
              <a:t>while </a:t>
            </a:r>
            <a:r>
              <a:rPr lang="en-US" sz="2400" dirty="0">
                <a:solidFill>
                  <a:srgbClr val="00B050"/>
                </a:solidFill>
              </a:rPr>
              <a:t>sitting</a:t>
            </a:r>
          </a:p>
        </p:txBody>
      </p:sp>
      <p:sp>
        <p:nvSpPr>
          <p:cNvPr id="23" name="Rectangle 22"/>
          <p:cNvSpPr/>
          <p:nvPr/>
        </p:nvSpPr>
        <p:spPr>
          <a:xfrm>
            <a:off x="3393688" y="5428429"/>
            <a:ext cx="2466188" cy="830997"/>
          </a:xfrm>
          <a:prstGeom prst="rect">
            <a:avLst/>
          </a:prstGeom>
        </p:spPr>
        <p:txBody>
          <a:bodyPr wrap="none">
            <a:spAutoFit/>
          </a:bodyPr>
          <a:lstStyle/>
          <a:p>
            <a:r>
              <a:rPr lang="en-US" sz="2400" dirty="0">
                <a:solidFill>
                  <a:srgbClr val="0070C0"/>
                </a:solidFill>
              </a:rPr>
              <a:t>Use laptop </a:t>
            </a:r>
            <a:r>
              <a:rPr lang="en-US" sz="2400" dirty="0"/>
              <a:t>on </a:t>
            </a:r>
            <a:r>
              <a:rPr lang="en-US" sz="2400" dirty="0">
                <a:solidFill>
                  <a:srgbClr val="7030A0"/>
                </a:solidFill>
              </a:rPr>
              <a:t>bed</a:t>
            </a:r>
          </a:p>
          <a:p>
            <a:r>
              <a:rPr lang="en-US" sz="2400" dirty="0"/>
              <a:t>while </a:t>
            </a:r>
            <a:r>
              <a:rPr lang="en-US" sz="2400" dirty="0">
                <a:solidFill>
                  <a:srgbClr val="00B050"/>
                </a:solidFill>
              </a:rPr>
              <a:t>lying</a:t>
            </a:r>
          </a:p>
        </p:txBody>
      </p:sp>
      <p:sp>
        <p:nvSpPr>
          <p:cNvPr id="24" name="Rectangle 23"/>
          <p:cNvSpPr/>
          <p:nvPr/>
        </p:nvSpPr>
        <p:spPr>
          <a:xfrm>
            <a:off x="6167190" y="5428428"/>
            <a:ext cx="2621102" cy="830997"/>
          </a:xfrm>
          <a:prstGeom prst="rect">
            <a:avLst/>
          </a:prstGeom>
        </p:spPr>
        <p:txBody>
          <a:bodyPr wrap="none">
            <a:spAutoFit/>
          </a:bodyPr>
          <a:lstStyle/>
          <a:p>
            <a:r>
              <a:rPr lang="en-US" sz="2400" dirty="0">
                <a:solidFill>
                  <a:srgbClr val="0070C0"/>
                </a:solidFill>
              </a:rPr>
              <a:t>Use laptop </a:t>
            </a:r>
            <a:r>
              <a:rPr lang="en-US" sz="2400" dirty="0"/>
              <a:t>on </a:t>
            </a:r>
            <a:r>
              <a:rPr lang="en-US" sz="2400" dirty="0">
                <a:solidFill>
                  <a:srgbClr val="7030A0"/>
                </a:solidFill>
              </a:rPr>
              <a:t>table</a:t>
            </a:r>
          </a:p>
          <a:p>
            <a:r>
              <a:rPr lang="en-US" sz="2400" dirty="0"/>
              <a:t>while </a:t>
            </a:r>
            <a:r>
              <a:rPr lang="en-US" sz="2400" dirty="0">
                <a:solidFill>
                  <a:srgbClr val="00B050"/>
                </a:solidFill>
              </a:rPr>
              <a:t>sitting</a:t>
            </a:r>
          </a:p>
        </p:txBody>
      </p:sp>
      <p:cxnSp>
        <p:nvCxnSpPr>
          <p:cNvPr id="10" name="Straight Connector 9"/>
          <p:cNvCxnSpPr/>
          <p:nvPr/>
        </p:nvCxnSpPr>
        <p:spPr>
          <a:xfrm>
            <a:off x="3079848" y="2196269"/>
            <a:ext cx="0" cy="3265583"/>
          </a:xfrm>
          <a:prstGeom prst="line">
            <a:avLst/>
          </a:prstGeom>
          <a:ln w="57150">
            <a:solidFill>
              <a:srgbClr val="31B596"/>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079240" y="2199117"/>
            <a:ext cx="0" cy="3265583"/>
          </a:xfrm>
          <a:prstGeom prst="line">
            <a:avLst/>
          </a:prstGeom>
          <a:ln w="57150">
            <a:solidFill>
              <a:srgbClr val="31B596"/>
            </a:solidFill>
          </a:ln>
        </p:spPr>
        <p:style>
          <a:lnRef idx="1">
            <a:schemeClr val="accent1"/>
          </a:lnRef>
          <a:fillRef idx="0">
            <a:schemeClr val="accent1"/>
          </a:fillRef>
          <a:effectRef idx="0">
            <a:schemeClr val="accent1"/>
          </a:effectRef>
          <a:fontRef idx="minor">
            <a:schemeClr val="tx1"/>
          </a:fontRef>
        </p:style>
      </p:cxnSp>
      <p:sp>
        <p:nvSpPr>
          <p:cNvPr id="2" name="Slide Number Placeholder 1"/>
          <p:cNvSpPr>
            <a:spLocks noGrp="1"/>
          </p:cNvSpPr>
          <p:nvPr>
            <p:ph type="sldNum" sz="quarter" idx="4"/>
          </p:nvPr>
        </p:nvSpPr>
        <p:spPr/>
        <p:txBody>
          <a:bodyPr/>
          <a:lstStyle/>
          <a:p>
            <a:fld id="{9F58998E-2429-314E-B86C-A079AABAA7E0}" type="slidenum">
              <a:rPr lang="en-US" smtClean="0"/>
              <a:t>23</a:t>
            </a:fld>
            <a:endParaRPr lang="en-US" dirty="0"/>
          </a:p>
        </p:txBody>
      </p:sp>
    </p:spTree>
    <p:extLst>
      <p:ext uri="{BB962C8B-B14F-4D97-AF65-F5344CB8AC3E}">
        <p14:creationId xmlns:p14="http://schemas.microsoft.com/office/powerpoint/2010/main" val="304119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800"/>
                                  </p:stCondLst>
                                  <p:childTnLst>
                                    <p:animMotion origin="layout" path="M 2.77778E-7 -1.85185E-6 L 2.77778E-7 -0.1 " pathEditMode="relative" rAng="0" ptsTypes="AA">
                                      <p:cBhvr>
                                        <p:cTn id="6" dur="1000" fill="hold"/>
                                        <p:tgtEl>
                                          <p:spTgt spid="98"/>
                                        </p:tgtEl>
                                        <p:attrNameLst>
                                          <p:attrName>ppt_x</p:attrName>
                                          <p:attrName>ppt_y</p:attrName>
                                        </p:attrNameLst>
                                      </p:cBhvr>
                                      <p:rCtr x="0" y="-5000"/>
                                    </p:animMotion>
                                  </p:childTnLst>
                                </p:cTn>
                              </p:par>
                              <p:par>
                                <p:cTn id="7" presetID="42" presetClass="path" presetSubtype="0" accel="50000" decel="50000" fill="hold" nodeType="withEffect">
                                  <p:stCondLst>
                                    <p:cond delay="800"/>
                                  </p:stCondLst>
                                  <p:childTnLst>
                                    <p:animMotion origin="layout" path="M 2.5E-6 2.22222E-6 L 0.00017 -0.33218 " pathEditMode="relative" rAng="0" ptsTypes="AA">
                                      <p:cBhvr>
                                        <p:cTn id="8" dur="1000" fill="hold"/>
                                        <p:tgtEl>
                                          <p:spTgt spid="90"/>
                                        </p:tgtEl>
                                        <p:attrNameLst>
                                          <p:attrName>ppt_x</p:attrName>
                                          <p:attrName>ppt_y</p:attrName>
                                        </p:attrNameLst>
                                      </p:cBhvr>
                                      <p:rCtr x="0" y="-16620"/>
                                    </p:animMotion>
                                  </p:childTnLst>
                                </p:cTn>
                              </p:par>
                              <p:par>
                                <p:cTn id="9" presetID="42" presetClass="path" presetSubtype="0" accel="50000" decel="50000" fill="hold" nodeType="withEffect">
                                  <p:stCondLst>
                                    <p:cond delay="800"/>
                                  </p:stCondLst>
                                  <p:childTnLst>
                                    <p:animMotion origin="layout" path="M -2.77778E-6 2.22222E-6 L -0.32777 -0.1088 " pathEditMode="relative" rAng="0" ptsTypes="AA">
                                      <p:cBhvr>
                                        <p:cTn id="10" dur="1000" fill="hold"/>
                                        <p:tgtEl>
                                          <p:spTgt spid="92"/>
                                        </p:tgtEl>
                                        <p:attrNameLst>
                                          <p:attrName>ppt_x</p:attrName>
                                          <p:attrName>ppt_y</p:attrName>
                                        </p:attrNameLst>
                                      </p:cBhvr>
                                      <p:rCtr x="-16389" y="-5440"/>
                                    </p:animMotion>
                                  </p:childTnLst>
                                </p:cTn>
                              </p:par>
                              <p:par>
                                <p:cTn id="11" presetID="42" presetClass="path" presetSubtype="0" accel="50000" decel="50000" fill="hold" nodeType="withEffect">
                                  <p:stCondLst>
                                    <p:cond delay="800"/>
                                  </p:stCondLst>
                                  <p:childTnLst>
                                    <p:animMotion origin="layout" path="M 8.33333E-7 2.22222E-6 L -0.65781 -0.1088 " pathEditMode="relative" rAng="0" ptsTypes="AA">
                                      <p:cBhvr>
                                        <p:cTn id="12" dur="1000" fill="hold"/>
                                        <p:tgtEl>
                                          <p:spTgt spid="91"/>
                                        </p:tgtEl>
                                        <p:attrNameLst>
                                          <p:attrName>ppt_x</p:attrName>
                                          <p:attrName>ppt_y</p:attrName>
                                        </p:attrNameLst>
                                      </p:cBhvr>
                                      <p:rCtr x="-32899" y="-5440"/>
                                    </p:animMotion>
                                  </p:childTnLst>
                                </p:cTn>
                              </p:par>
                              <p:par>
                                <p:cTn id="13" presetID="42" presetClass="path" presetSubtype="0" accel="50000" decel="50000" fill="hold" nodeType="withEffect">
                                  <p:stCondLst>
                                    <p:cond delay="800"/>
                                  </p:stCondLst>
                                  <p:childTnLst>
                                    <p:animMotion origin="layout" path="M 2.77778E-7 2.22222E-6 L 0.32934 -0.33218 " pathEditMode="relative" rAng="0" ptsTypes="AA">
                                      <p:cBhvr>
                                        <p:cTn id="14" dur="1000" fill="hold"/>
                                        <p:tgtEl>
                                          <p:spTgt spid="81"/>
                                        </p:tgtEl>
                                        <p:attrNameLst>
                                          <p:attrName>ppt_x</p:attrName>
                                          <p:attrName>ppt_y</p:attrName>
                                        </p:attrNameLst>
                                      </p:cBhvr>
                                      <p:rCtr x="16458" y="-16620"/>
                                    </p:animMotion>
                                  </p:childTnLst>
                                </p:cTn>
                              </p:par>
                              <p:par>
                                <p:cTn id="15" presetID="42" presetClass="path" presetSubtype="0" accel="50000" decel="50000" fill="hold" nodeType="withEffect">
                                  <p:stCondLst>
                                    <p:cond delay="800"/>
                                  </p:stCondLst>
                                  <p:childTnLst>
                                    <p:animMotion origin="layout" path="M 3.88889E-6 2.22222E-6 L -0.16424 -0.1088 " pathEditMode="relative" rAng="0" ptsTypes="AA">
                                      <p:cBhvr>
                                        <p:cTn id="16" dur="1000" fill="hold"/>
                                        <p:tgtEl>
                                          <p:spTgt spid="84"/>
                                        </p:tgtEl>
                                        <p:attrNameLst>
                                          <p:attrName>ppt_x</p:attrName>
                                          <p:attrName>ppt_y</p:attrName>
                                        </p:attrNameLst>
                                      </p:cBhvr>
                                      <p:rCtr x="-8212" y="-5440"/>
                                    </p:animMotion>
                                  </p:childTnLst>
                                </p:cTn>
                              </p:par>
                              <p:par>
                                <p:cTn id="17" presetID="42" presetClass="path" presetSubtype="0" accel="50000" decel="50000" fill="hold" nodeType="withEffect">
                                  <p:stCondLst>
                                    <p:cond delay="800"/>
                                  </p:stCondLst>
                                  <p:childTnLst>
                                    <p:animMotion origin="layout" path="M 3.61111E-6 -1.85185E-6 L 0.16458 -0.1 " pathEditMode="relative" rAng="0" ptsTypes="AA">
                                      <p:cBhvr>
                                        <p:cTn id="18" dur="1000" fill="hold"/>
                                        <p:tgtEl>
                                          <p:spTgt spid="93"/>
                                        </p:tgtEl>
                                        <p:attrNameLst>
                                          <p:attrName>ppt_x</p:attrName>
                                          <p:attrName>ppt_y</p:attrName>
                                        </p:attrNameLst>
                                      </p:cBhvr>
                                      <p:rCtr x="8229" y="-5000"/>
                                    </p:animMotion>
                                  </p:childTnLst>
                                </p:cTn>
                              </p:par>
                              <p:par>
                                <p:cTn id="19" presetID="42" presetClass="path" presetSubtype="0" accel="50000" decel="50000" fill="hold" nodeType="withEffect">
                                  <p:stCondLst>
                                    <p:cond delay="800"/>
                                  </p:stCondLst>
                                  <p:childTnLst>
                                    <p:animMotion origin="layout" path="M 4.16667E-6 -1.85185E-6 L -0.16424 0.12338 " pathEditMode="relative" rAng="0" ptsTypes="AA">
                                      <p:cBhvr>
                                        <p:cTn id="20" dur="1000" fill="hold"/>
                                        <p:tgtEl>
                                          <p:spTgt spid="94"/>
                                        </p:tgtEl>
                                        <p:attrNameLst>
                                          <p:attrName>ppt_x</p:attrName>
                                          <p:attrName>ppt_y</p:attrName>
                                        </p:attrNameLst>
                                      </p:cBhvr>
                                      <p:rCtr x="-8212" y="6157"/>
                                    </p:animMotion>
                                  </p:childTnLst>
                                </p:cTn>
                              </p:par>
                              <p:par>
                                <p:cTn id="21" presetID="42" presetClass="path" presetSubtype="0" accel="50000" decel="50000" fill="hold" nodeType="withEffect">
                                  <p:stCondLst>
                                    <p:cond delay="800"/>
                                  </p:stCondLst>
                                  <p:childTnLst>
                                    <p:animMotion origin="layout" path="M 2.5E-6 -1.85185E-6 L 0.49271 -0.1 " pathEditMode="relative" rAng="0" ptsTypes="AA">
                                      <p:cBhvr>
                                        <p:cTn id="22" dur="1000" fill="hold"/>
                                        <p:tgtEl>
                                          <p:spTgt spid="95"/>
                                        </p:tgtEl>
                                        <p:attrNameLst>
                                          <p:attrName>ppt_x</p:attrName>
                                          <p:attrName>ppt_y</p:attrName>
                                        </p:attrNameLst>
                                      </p:cBhvr>
                                      <p:rCtr x="24635" y="-5000"/>
                                    </p:animMotion>
                                  </p:childTnLst>
                                </p:cTn>
                              </p:par>
                              <p:par>
                                <p:cTn id="23" presetID="42" presetClass="path" presetSubtype="0" accel="50000" decel="50000" fill="hold" nodeType="withEffect">
                                  <p:stCondLst>
                                    <p:cond delay="800"/>
                                  </p:stCondLst>
                                  <p:childTnLst>
                                    <p:animMotion origin="layout" path="M 3.88889E-6 -1.85185E-6 L 0.16371 0.12338 " pathEditMode="relative" rAng="0" ptsTypes="AA">
                                      <p:cBhvr>
                                        <p:cTn id="24" dur="1000" fill="hold"/>
                                        <p:tgtEl>
                                          <p:spTgt spid="96"/>
                                        </p:tgtEl>
                                        <p:attrNameLst>
                                          <p:attrName>ppt_x</p:attrName>
                                          <p:attrName>ppt_y</p:attrName>
                                        </p:attrNameLst>
                                      </p:cBhvr>
                                      <p:rCtr x="8177" y="6157"/>
                                    </p:animMotion>
                                  </p:childTnLst>
                                </p:cTn>
                              </p:par>
                              <p:par>
                                <p:cTn id="25" presetID="42" presetClass="path" presetSubtype="0" accel="50000" decel="50000" fill="hold" nodeType="withEffect">
                                  <p:stCondLst>
                                    <p:cond delay="800"/>
                                  </p:stCondLst>
                                  <p:childTnLst>
                                    <p:animMotion origin="layout" path="M 4.16667E-6 2.22222E-6 L 0.16475 -0.33218 " pathEditMode="relative" rAng="0" ptsTypes="AA">
                                      <p:cBhvr>
                                        <p:cTn id="26" dur="1000" fill="hold"/>
                                        <p:tgtEl>
                                          <p:spTgt spid="85"/>
                                        </p:tgtEl>
                                        <p:attrNameLst>
                                          <p:attrName>ppt_x</p:attrName>
                                          <p:attrName>ppt_y</p:attrName>
                                        </p:attrNameLst>
                                      </p:cBhvr>
                                      <p:rCtr x="8229" y="-16620"/>
                                    </p:animMotion>
                                  </p:childTnLst>
                                </p:cTn>
                              </p:par>
                              <p:par>
                                <p:cTn id="27" presetID="42" presetClass="path" presetSubtype="0" accel="50000" decel="50000" fill="hold" nodeType="withEffect">
                                  <p:stCondLst>
                                    <p:cond delay="800"/>
                                  </p:stCondLst>
                                  <p:childTnLst>
                                    <p:animMotion origin="layout" path="M 8.33333E-7 -1.85185E-6 L -0.0007 0.12338 " pathEditMode="relative" rAng="0" ptsTypes="AA">
                                      <p:cBhvr>
                                        <p:cTn id="28" dur="1000" fill="hold"/>
                                        <p:tgtEl>
                                          <p:spTgt spid="97"/>
                                        </p:tgtEl>
                                        <p:attrNameLst>
                                          <p:attrName>ppt_x</p:attrName>
                                          <p:attrName>ppt_y</p:attrName>
                                        </p:attrNameLst>
                                      </p:cBhvr>
                                      <p:rCtr x="-35" y="6157"/>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500"/>
                            </p:stCondLst>
                            <p:childTnLst>
                              <p:par>
                                <p:cTn id="38" presetID="10" presetClass="entr" presetSubtype="0" fill="hold" grpId="0"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fade">
                                      <p:cBhvr>
                                        <p:cTn id="43" dur="500"/>
                                        <p:tgtEl>
                                          <p:spTgt spid="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Action node construction</a:t>
            </a:r>
            <a:endParaRPr lang="en-US" dirty="0"/>
          </a:p>
        </p:txBody>
      </p:sp>
      <p:sp>
        <p:nvSpPr>
          <p:cNvPr id="5" name="Rectangle 4"/>
          <p:cNvSpPr/>
          <p:nvPr/>
        </p:nvSpPr>
        <p:spPr>
          <a:xfrm>
            <a:off x="436412" y="5428429"/>
            <a:ext cx="2506648" cy="830997"/>
          </a:xfrm>
          <a:prstGeom prst="rect">
            <a:avLst/>
          </a:prstGeom>
        </p:spPr>
        <p:txBody>
          <a:bodyPr wrap="none">
            <a:spAutoFit/>
          </a:bodyPr>
          <a:lstStyle/>
          <a:p>
            <a:r>
              <a:rPr lang="en-US" sz="2400" dirty="0">
                <a:solidFill>
                  <a:srgbClr val="0070C0"/>
                </a:solidFill>
              </a:rPr>
              <a:t>Use laptop </a:t>
            </a:r>
            <a:r>
              <a:rPr lang="en-US" sz="2400" dirty="0"/>
              <a:t>on </a:t>
            </a:r>
            <a:r>
              <a:rPr lang="en-US" sz="2400" dirty="0">
                <a:solidFill>
                  <a:srgbClr val="7030A0"/>
                </a:solidFill>
              </a:rPr>
              <a:t>sofa</a:t>
            </a:r>
          </a:p>
          <a:p>
            <a:r>
              <a:rPr lang="en-US" sz="2400" dirty="0"/>
              <a:t>while </a:t>
            </a:r>
            <a:r>
              <a:rPr lang="en-US" sz="2400" dirty="0">
                <a:solidFill>
                  <a:srgbClr val="00B050"/>
                </a:solidFill>
              </a:rPr>
              <a:t>sitting</a:t>
            </a:r>
          </a:p>
        </p:txBody>
      </p:sp>
      <p:sp>
        <p:nvSpPr>
          <p:cNvPr id="6" name="Rectangle 5"/>
          <p:cNvSpPr/>
          <p:nvPr/>
        </p:nvSpPr>
        <p:spPr>
          <a:xfrm>
            <a:off x="3393688" y="5428429"/>
            <a:ext cx="2466188" cy="830997"/>
          </a:xfrm>
          <a:prstGeom prst="rect">
            <a:avLst/>
          </a:prstGeom>
        </p:spPr>
        <p:txBody>
          <a:bodyPr wrap="none">
            <a:spAutoFit/>
          </a:bodyPr>
          <a:lstStyle/>
          <a:p>
            <a:r>
              <a:rPr lang="en-US" sz="2400" dirty="0">
                <a:solidFill>
                  <a:srgbClr val="0070C0"/>
                </a:solidFill>
              </a:rPr>
              <a:t>Use laptop </a:t>
            </a:r>
            <a:r>
              <a:rPr lang="en-US" sz="2400" dirty="0"/>
              <a:t>on </a:t>
            </a:r>
            <a:r>
              <a:rPr lang="en-US" sz="2400" dirty="0">
                <a:solidFill>
                  <a:srgbClr val="7030A0"/>
                </a:solidFill>
              </a:rPr>
              <a:t>bed</a:t>
            </a:r>
          </a:p>
          <a:p>
            <a:r>
              <a:rPr lang="en-US" sz="2400" dirty="0"/>
              <a:t>while </a:t>
            </a:r>
            <a:r>
              <a:rPr lang="en-US" sz="2400" dirty="0">
                <a:solidFill>
                  <a:srgbClr val="00B050"/>
                </a:solidFill>
              </a:rPr>
              <a:t>lying</a:t>
            </a:r>
          </a:p>
        </p:txBody>
      </p:sp>
      <p:sp>
        <p:nvSpPr>
          <p:cNvPr id="7" name="Rectangle 6"/>
          <p:cNvSpPr/>
          <p:nvPr/>
        </p:nvSpPr>
        <p:spPr>
          <a:xfrm>
            <a:off x="6167190" y="5428428"/>
            <a:ext cx="2621102" cy="830997"/>
          </a:xfrm>
          <a:prstGeom prst="rect">
            <a:avLst/>
          </a:prstGeom>
        </p:spPr>
        <p:txBody>
          <a:bodyPr wrap="none">
            <a:spAutoFit/>
          </a:bodyPr>
          <a:lstStyle/>
          <a:p>
            <a:r>
              <a:rPr lang="en-US" sz="2400" dirty="0">
                <a:solidFill>
                  <a:srgbClr val="0070C0"/>
                </a:solidFill>
              </a:rPr>
              <a:t>Use laptop </a:t>
            </a:r>
            <a:r>
              <a:rPr lang="en-US" sz="2400" dirty="0"/>
              <a:t>on </a:t>
            </a:r>
            <a:r>
              <a:rPr lang="en-US" sz="2400" dirty="0">
                <a:solidFill>
                  <a:srgbClr val="7030A0"/>
                </a:solidFill>
              </a:rPr>
              <a:t>table</a:t>
            </a:r>
          </a:p>
          <a:p>
            <a:r>
              <a:rPr lang="en-US" sz="2400" dirty="0"/>
              <a:t>while </a:t>
            </a:r>
            <a:r>
              <a:rPr lang="en-US" sz="2400" dirty="0">
                <a:solidFill>
                  <a:srgbClr val="00B050"/>
                </a:solidFill>
              </a:rPr>
              <a:t>sitting</a:t>
            </a:r>
          </a:p>
        </p:txBody>
      </p:sp>
      <p:cxnSp>
        <p:nvCxnSpPr>
          <p:cNvPr id="8" name="Straight Connector 7"/>
          <p:cNvCxnSpPr/>
          <p:nvPr/>
        </p:nvCxnSpPr>
        <p:spPr>
          <a:xfrm>
            <a:off x="3079848" y="1222049"/>
            <a:ext cx="0" cy="4239803"/>
          </a:xfrm>
          <a:prstGeom prst="line">
            <a:avLst/>
          </a:prstGeom>
          <a:ln w="57150">
            <a:solidFill>
              <a:srgbClr val="31B596"/>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079240" y="1222049"/>
            <a:ext cx="0" cy="4242651"/>
          </a:xfrm>
          <a:prstGeom prst="line">
            <a:avLst/>
          </a:prstGeom>
          <a:ln w="57150">
            <a:solidFill>
              <a:srgbClr val="31B596"/>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p:cNvGraphicFramePr>
            <a:graphicFrameLocks noGrp="1"/>
          </p:cNvGraphicFramePr>
          <p:nvPr>
            <p:extLst>
              <p:ext uri="{D42A27DB-BD31-4B8C-83A1-F6EECF244321}">
                <p14:modId xmlns:p14="http://schemas.microsoft.com/office/powerpoint/2010/main" val="3748210083"/>
              </p:ext>
            </p:extLst>
          </p:nvPr>
        </p:nvGraphicFramePr>
        <p:xfrm>
          <a:off x="436412" y="1229178"/>
          <a:ext cx="2307365" cy="2133600"/>
        </p:xfrm>
        <a:graphic>
          <a:graphicData uri="http://schemas.openxmlformats.org/drawingml/2006/table">
            <a:tbl>
              <a:tblPr firstRow="1" bandRow="1">
                <a:tableStyleId>{7DF18680-E054-41AD-8BC1-D1AEF772440D}</a:tableStyleId>
              </a:tblPr>
              <a:tblGrid>
                <a:gridCol w="1085316">
                  <a:extLst>
                    <a:ext uri="{9D8B030D-6E8A-4147-A177-3AD203B41FA5}">
                      <a16:colId xmlns:a16="http://schemas.microsoft.com/office/drawing/2014/main" val="2110232948"/>
                    </a:ext>
                  </a:extLst>
                </a:gridCol>
                <a:gridCol w="1222049">
                  <a:extLst>
                    <a:ext uri="{9D8B030D-6E8A-4147-A177-3AD203B41FA5}">
                      <a16:colId xmlns:a16="http://schemas.microsoft.com/office/drawing/2014/main" val="3815605933"/>
                    </a:ext>
                  </a:extLst>
                </a:gridCol>
              </a:tblGrid>
              <a:tr h="365760">
                <a:tc>
                  <a:txBody>
                    <a:bodyPr/>
                    <a:lstStyle/>
                    <a:p>
                      <a:pPr algn="ctr"/>
                      <a:r>
                        <a:rPr lang="en-US" sz="1800" dirty="0"/>
                        <a:t>Category</a:t>
                      </a:r>
                      <a:endParaRPr lang="en-US" sz="1800" b="1" dirty="0"/>
                    </a:p>
                  </a:txBody>
                  <a:tcPr/>
                </a:tc>
                <a:tc>
                  <a:txBody>
                    <a:bodyPr/>
                    <a:lstStyle/>
                    <a:p>
                      <a:pPr algn="ctr"/>
                      <a:r>
                        <a:rPr lang="en-US" sz="1800" dirty="0"/>
                        <a:t>Probability</a:t>
                      </a:r>
                      <a:endParaRPr lang="en-US" sz="1800" b="1" dirty="0"/>
                    </a:p>
                  </a:txBody>
                  <a:tcPr/>
                </a:tc>
                <a:extLst>
                  <a:ext uri="{0D108BD9-81ED-4DB2-BD59-A6C34878D82A}">
                    <a16:rowId xmlns:a16="http://schemas.microsoft.com/office/drawing/2014/main" val="876559870"/>
                  </a:ext>
                </a:extLst>
              </a:tr>
              <a:tr h="365760">
                <a:tc>
                  <a:txBody>
                    <a:bodyPr/>
                    <a:lstStyle/>
                    <a:p>
                      <a:pPr algn="ctr"/>
                      <a:r>
                        <a:rPr lang="en-US" sz="1800" dirty="0"/>
                        <a:t>Laptop</a:t>
                      </a:r>
                    </a:p>
                  </a:txBody>
                  <a:tcPr/>
                </a:tc>
                <a:tc>
                  <a:txBody>
                    <a:bodyPr/>
                    <a:lstStyle/>
                    <a:p>
                      <a:pPr algn="ctr"/>
                      <a:r>
                        <a:rPr lang="en-US" sz="1800" dirty="0"/>
                        <a:t>1.0</a:t>
                      </a:r>
                    </a:p>
                  </a:txBody>
                  <a:tcPr/>
                </a:tc>
                <a:extLst>
                  <a:ext uri="{0D108BD9-81ED-4DB2-BD59-A6C34878D82A}">
                    <a16:rowId xmlns:a16="http://schemas.microsoft.com/office/drawing/2014/main" val="243773424"/>
                  </a:ext>
                </a:extLst>
              </a:tr>
              <a:tr h="365760">
                <a:tc>
                  <a:txBody>
                    <a:bodyPr/>
                    <a:lstStyle/>
                    <a:p>
                      <a:pPr algn="ctr"/>
                      <a:r>
                        <a:rPr lang="en-US" sz="1800" dirty="0"/>
                        <a:t>Sofa</a:t>
                      </a:r>
                    </a:p>
                  </a:txBody>
                  <a:tcPr/>
                </a:tc>
                <a:tc>
                  <a:txBody>
                    <a:bodyPr/>
                    <a:lstStyle/>
                    <a:p>
                      <a:pPr algn="ctr"/>
                      <a:r>
                        <a:rPr lang="en-US" sz="1800" dirty="0"/>
                        <a:t>0.98</a:t>
                      </a:r>
                    </a:p>
                  </a:txBody>
                  <a:tcPr/>
                </a:tc>
                <a:extLst>
                  <a:ext uri="{0D108BD9-81ED-4DB2-BD59-A6C34878D82A}">
                    <a16:rowId xmlns:a16="http://schemas.microsoft.com/office/drawing/2014/main" val="1339881269"/>
                  </a:ext>
                </a:extLst>
              </a:tr>
              <a:tr h="365760">
                <a:tc>
                  <a:txBody>
                    <a:bodyPr/>
                    <a:lstStyle/>
                    <a:p>
                      <a:pPr algn="ctr"/>
                      <a:r>
                        <a:rPr lang="en-US" sz="1800" dirty="0"/>
                        <a:t>Remote</a:t>
                      </a:r>
                    </a:p>
                  </a:txBody>
                  <a:tcPr/>
                </a:tc>
                <a:tc>
                  <a:txBody>
                    <a:bodyPr/>
                    <a:lstStyle/>
                    <a:p>
                      <a:pPr algn="ctr"/>
                      <a:r>
                        <a:rPr lang="en-US" sz="1800" dirty="0"/>
                        <a:t>0.83</a:t>
                      </a:r>
                    </a:p>
                  </a:txBody>
                  <a:tcPr/>
                </a:tc>
                <a:extLst>
                  <a:ext uri="{0D108BD9-81ED-4DB2-BD59-A6C34878D82A}">
                    <a16:rowId xmlns:a16="http://schemas.microsoft.com/office/drawing/2014/main" val="3955004591"/>
                  </a:ext>
                </a:extLst>
              </a:tr>
              <a:tr h="365760">
                <a:tc>
                  <a:txBody>
                    <a:bodyPr/>
                    <a:lstStyle/>
                    <a:p>
                      <a:pPr algn="ctr"/>
                      <a:r>
                        <a:rPr lang="en-US" sz="1800" dirty="0"/>
                        <a:t>Book</a:t>
                      </a:r>
                    </a:p>
                  </a:txBody>
                  <a:tcPr/>
                </a:tc>
                <a:tc>
                  <a:txBody>
                    <a:bodyPr/>
                    <a:lstStyle/>
                    <a:p>
                      <a:pPr algn="ctr"/>
                      <a:r>
                        <a:rPr lang="en-US" sz="1800" dirty="0"/>
                        <a:t>0.75</a:t>
                      </a:r>
                    </a:p>
                  </a:txBody>
                  <a:tcPr/>
                </a:tc>
                <a:extLst>
                  <a:ext uri="{0D108BD9-81ED-4DB2-BD59-A6C34878D82A}">
                    <a16:rowId xmlns:a16="http://schemas.microsoft.com/office/drawing/2014/main" val="278845286"/>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b="0" dirty="0">
                        <a:latin typeface="Adobe Arabic" panose="02040703060201020203" pitchFamily="18" charset="-78"/>
                        <a:cs typeface="Adobe Arabic" panose="02040703060201020203" pitchFamily="18" charset="-78"/>
                        <a:sym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b="0" dirty="0">
                        <a:latin typeface="Adobe Arabic" panose="02040703060201020203" pitchFamily="18" charset="-78"/>
                        <a:cs typeface="Adobe Arabic" panose="02040703060201020203" pitchFamily="18" charset="-78"/>
                        <a:sym typeface="Wingdings" panose="05000000000000000000" pitchFamily="2" charset="2"/>
                      </a:endParaRPr>
                    </a:p>
                  </a:txBody>
                  <a:tcPr/>
                </a:tc>
                <a:extLst>
                  <a:ext uri="{0D108BD9-81ED-4DB2-BD59-A6C34878D82A}">
                    <a16:rowId xmlns:a16="http://schemas.microsoft.com/office/drawing/2014/main" val="20752475"/>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1803215970"/>
              </p:ext>
            </p:extLst>
          </p:nvPr>
        </p:nvGraphicFramePr>
        <p:xfrm>
          <a:off x="3448775" y="1229178"/>
          <a:ext cx="2307365" cy="2133600"/>
        </p:xfrm>
        <a:graphic>
          <a:graphicData uri="http://schemas.openxmlformats.org/drawingml/2006/table">
            <a:tbl>
              <a:tblPr firstRow="1" bandRow="1">
                <a:tableStyleId>{7DF18680-E054-41AD-8BC1-D1AEF772440D}</a:tableStyleId>
              </a:tblPr>
              <a:tblGrid>
                <a:gridCol w="1085316">
                  <a:extLst>
                    <a:ext uri="{9D8B030D-6E8A-4147-A177-3AD203B41FA5}">
                      <a16:colId xmlns:a16="http://schemas.microsoft.com/office/drawing/2014/main" val="2110232948"/>
                    </a:ext>
                  </a:extLst>
                </a:gridCol>
                <a:gridCol w="1222049">
                  <a:extLst>
                    <a:ext uri="{9D8B030D-6E8A-4147-A177-3AD203B41FA5}">
                      <a16:colId xmlns:a16="http://schemas.microsoft.com/office/drawing/2014/main" val="3815605933"/>
                    </a:ext>
                  </a:extLst>
                </a:gridCol>
              </a:tblGrid>
              <a:tr h="365760">
                <a:tc>
                  <a:txBody>
                    <a:bodyPr/>
                    <a:lstStyle/>
                    <a:p>
                      <a:pPr algn="ctr"/>
                      <a:r>
                        <a:rPr lang="en-US" sz="1800" dirty="0"/>
                        <a:t>Category</a:t>
                      </a:r>
                      <a:endParaRPr lang="en-US" sz="1800" b="1" dirty="0"/>
                    </a:p>
                  </a:txBody>
                  <a:tcPr/>
                </a:tc>
                <a:tc>
                  <a:txBody>
                    <a:bodyPr/>
                    <a:lstStyle/>
                    <a:p>
                      <a:pPr algn="ctr"/>
                      <a:r>
                        <a:rPr lang="en-US" sz="1800" dirty="0"/>
                        <a:t>Probability</a:t>
                      </a:r>
                      <a:endParaRPr lang="en-US" sz="1800" b="1" dirty="0"/>
                    </a:p>
                  </a:txBody>
                  <a:tcPr/>
                </a:tc>
                <a:extLst>
                  <a:ext uri="{0D108BD9-81ED-4DB2-BD59-A6C34878D82A}">
                    <a16:rowId xmlns:a16="http://schemas.microsoft.com/office/drawing/2014/main" val="876559870"/>
                  </a:ext>
                </a:extLst>
              </a:tr>
              <a:tr h="365760">
                <a:tc>
                  <a:txBody>
                    <a:bodyPr/>
                    <a:lstStyle/>
                    <a:p>
                      <a:pPr algn="ctr"/>
                      <a:r>
                        <a:rPr lang="en-US" sz="1800" dirty="0"/>
                        <a:t>Laptop</a:t>
                      </a:r>
                    </a:p>
                  </a:txBody>
                  <a:tcPr/>
                </a:tc>
                <a:tc>
                  <a:txBody>
                    <a:bodyPr/>
                    <a:lstStyle/>
                    <a:p>
                      <a:pPr algn="ctr"/>
                      <a:r>
                        <a:rPr lang="en-US" sz="1800" dirty="0"/>
                        <a:t>1.0</a:t>
                      </a:r>
                    </a:p>
                  </a:txBody>
                  <a:tcPr/>
                </a:tc>
                <a:extLst>
                  <a:ext uri="{0D108BD9-81ED-4DB2-BD59-A6C34878D82A}">
                    <a16:rowId xmlns:a16="http://schemas.microsoft.com/office/drawing/2014/main" val="243773424"/>
                  </a:ext>
                </a:extLst>
              </a:tr>
              <a:tr h="365760">
                <a:tc>
                  <a:txBody>
                    <a:bodyPr/>
                    <a:lstStyle/>
                    <a:p>
                      <a:pPr algn="ctr"/>
                      <a:r>
                        <a:rPr lang="en-US" sz="1800" dirty="0"/>
                        <a:t>Bed</a:t>
                      </a:r>
                    </a:p>
                  </a:txBody>
                  <a:tcPr/>
                </a:tc>
                <a:tc>
                  <a:txBody>
                    <a:bodyPr/>
                    <a:lstStyle/>
                    <a:p>
                      <a:pPr algn="ctr"/>
                      <a:r>
                        <a:rPr lang="en-US" sz="1800" dirty="0"/>
                        <a:t>1.0</a:t>
                      </a:r>
                    </a:p>
                  </a:txBody>
                  <a:tcPr/>
                </a:tc>
                <a:extLst>
                  <a:ext uri="{0D108BD9-81ED-4DB2-BD59-A6C34878D82A}">
                    <a16:rowId xmlns:a16="http://schemas.microsoft.com/office/drawing/2014/main" val="1339881269"/>
                  </a:ext>
                </a:extLst>
              </a:tr>
              <a:tr h="365760">
                <a:tc>
                  <a:txBody>
                    <a:bodyPr/>
                    <a:lstStyle/>
                    <a:p>
                      <a:pPr algn="ctr"/>
                      <a:r>
                        <a:rPr lang="en-US" sz="1600" dirty="0"/>
                        <a:t>Cellphone</a:t>
                      </a:r>
                    </a:p>
                  </a:txBody>
                  <a:tcPr/>
                </a:tc>
                <a:tc>
                  <a:txBody>
                    <a:bodyPr/>
                    <a:lstStyle/>
                    <a:p>
                      <a:pPr algn="ctr"/>
                      <a:r>
                        <a:rPr lang="en-US" sz="1800" dirty="0"/>
                        <a:t>0.76</a:t>
                      </a:r>
                    </a:p>
                  </a:txBody>
                  <a:tcPr/>
                </a:tc>
                <a:extLst>
                  <a:ext uri="{0D108BD9-81ED-4DB2-BD59-A6C34878D82A}">
                    <a16:rowId xmlns:a16="http://schemas.microsoft.com/office/drawing/2014/main" val="3955004591"/>
                  </a:ext>
                </a:extLst>
              </a:tr>
              <a:tr h="365760">
                <a:tc>
                  <a:txBody>
                    <a:bodyPr/>
                    <a:lstStyle/>
                    <a:p>
                      <a:pPr algn="ctr"/>
                      <a:r>
                        <a:rPr lang="en-US" sz="1600" dirty="0"/>
                        <a:t>Teddy</a:t>
                      </a:r>
                    </a:p>
                  </a:txBody>
                  <a:tcPr/>
                </a:tc>
                <a:tc>
                  <a:txBody>
                    <a:bodyPr/>
                    <a:lstStyle/>
                    <a:p>
                      <a:pPr algn="ctr"/>
                      <a:r>
                        <a:rPr lang="en-US" sz="1800" dirty="0"/>
                        <a:t>0.73</a:t>
                      </a:r>
                    </a:p>
                  </a:txBody>
                  <a:tcPr/>
                </a:tc>
                <a:extLst>
                  <a:ext uri="{0D108BD9-81ED-4DB2-BD59-A6C34878D82A}">
                    <a16:rowId xmlns:a16="http://schemas.microsoft.com/office/drawing/2014/main" val="278845286"/>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b="0" dirty="0">
                        <a:latin typeface="Adobe Arabic" panose="02040703060201020203" pitchFamily="18" charset="-78"/>
                        <a:cs typeface="Adobe Arabic" panose="02040703060201020203" pitchFamily="18" charset="-78"/>
                        <a:sym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b="0" dirty="0">
                        <a:latin typeface="Adobe Arabic" panose="02040703060201020203" pitchFamily="18" charset="-78"/>
                        <a:cs typeface="Adobe Arabic" panose="02040703060201020203" pitchFamily="18" charset="-78"/>
                        <a:sym typeface="Wingdings" panose="05000000000000000000" pitchFamily="2" charset="2"/>
                      </a:endParaRPr>
                    </a:p>
                  </a:txBody>
                  <a:tcPr/>
                </a:tc>
                <a:extLst>
                  <a:ext uri="{0D108BD9-81ED-4DB2-BD59-A6C34878D82A}">
                    <a16:rowId xmlns:a16="http://schemas.microsoft.com/office/drawing/2014/main" val="20752475"/>
                  </a:ext>
                </a:extLst>
              </a:tr>
            </a:tbl>
          </a:graphicData>
        </a:graphic>
      </p:graphicFrame>
      <p:graphicFrame>
        <p:nvGraphicFramePr>
          <p:cNvPr id="13" name="Table 12"/>
          <p:cNvGraphicFramePr>
            <a:graphicFrameLocks noGrp="1"/>
          </p:cNvGraphicFramePr>
          <p:nvPr>
            <p:extLst>
              <p:ext uri="{D42A27DB-BD31-4B8C-83A1-F6EECF244321}">
                <p14:modId xmlns:p14="http://schemas.microsoft.com/office/powerpoint/2010/main" val="1372346015"/>
              </p:ext>
            </p:extLst>
          </p:nvPr>
        </p:nvGraphicFramePr>
        <p:xfrm>
          <a:off x="6425254" y="1229178"/>
          <a:ext cx="2307365" cy="2133600"/>
        </p:xfrm>
        <a:graphic>
          <a:graphicData uri="http://schemas.openxmlformats.org/drawingml/2006/table">
            <a:tbl>
              <a:tblPr firstRow="1" bandRow="1">
                <a:tableStyleId>{7DF18680-E054-41AD-8BC1-D1AEF772440D}</a:tableStyleId>
              </a:tblPr>
              <a:tblGrid>
                <a:gridCol w="1085316">
                  <a:extLst>
                    <a:ext uri="{9D8B030D-6E8A-4147-A177-3AD203B41FA5}">
                      <a16:colId xmlns:a16="http://schemas.microsoft.com/office/drawing/2014/main" val="2110232948"/>
                    </a:ext>
                  </a:extLst>
                </a:gridCol>
                <a:gridCol w="1222049">
                  <a:extLst>
                    <a:ext uri="{9D8B030D-6E8A-4147-A177-3AD203B41FA5}">
                      <a16:colId xmlns:a16="http://schemas.microsoft.com/office/drawing/2014/main" val="3815605933"/>
                    </a:ext>
                  </a:extLst>
                </a:gridCol>
              </a:tblGrid>
              <a:tr h="365760">
                <a:tc>
                  <a:txBody>
                    <a:bodyPr/>
                    <a:lstStyle/>
                    <a:p>
                      <a:pPr algn="ctr"/>
                      <a:r>
                        <a:rPr lang="en-US" sz="1800" dirty="0"/>
                        <a:t>Category</a:t>
                      </a:r>
                      <a:endParaRPr lang="en-US" sz="1800" b="1" dirty="0"/>
                    </a:p>
                  </a:txBody>
                  <a:tcPr/>
                </a:tc>
                <a:tc>
                  <a:txBody>
                    <a:bodyPr/>
                    <a:lstStyle/>
                    <a:p>
                      <a:pPr algn="ctr"/>
                      <a:r>
                        <a:rPr lang="en-US" sz="1800" dirty="0"/>
                        <a:t>Probability</a:t>
                      </a:r>
                      <a:endParaRPr lang="en-US" sz="1800" b="1" dirty="0"/>
                    </a:p>
                  </a:txBody>
                  <a:tcPr/>
                </a:tc>
                <a:extLst>
                  <a:ext uri="{0D108BD9-81ED-4DB2-BD59-A6C34878D82A}">
                    <a16:rowId xmlns:a16="http://schemas.microsoft.com/office/drawing/2014/main" val="876559870"/>
                  </a:ext>
                </a:extLst>
              </a:tr>
              <a:tr h="365760">
                <a:tc>
                  <a:txBody>
                    <a:bodyPr/>
                    <a:lstStyle/>
                    <a:p>
                      <a:pPr algn="ctr"/>
                      <a:r>
                        <a:rPr lang="en-US" sz="1800" dirty="0"/>
                        <a:t>Laptop</a:t>
                      </a:r>
                    </a:p>
                  </a:txBody>
                  <a:tcPr/>
                </a:tc>
                <a:tc>
                  <a:txBody>
                    <a:bodyPr/>
                    <a:lstStyle/>
                    <a:p>
                      <a:pPr algn="ctr"/>
                      <a:r>
                        <a:rPr lang="en-US" sz="1800" dirty="0"/>
                        <a:t>1.0</a:t>
                      </a:r>
                    </a:p>
                  </a:txBody>
                  <a:tcPr/>
                </a:tc>
                <a:extLst>
                  <a:ext uri="{0D108BD9-81ED-4DB2-BD59-A6C34878D82A}">
                    <a16:rowId xmlns:a16="http://schemas.microsoft.com/office/drawing/2014/main" val="243773424"/>
                  </a:ext>
                </a:extLst>
              </a:tr>
              <a:tr h="365760">
                <a:tc>
                  <a:txBody>
                    <a:bodyPr/>
                    <a:lstStyle/>
                    <a:p>
                      <a:pPr algn="ctr"/>
                      <a:r>
                        <a:rPr lang="en-US" sz="1800" dirty="0"/>
                        <a:t>Table</a:t>
                      </a:r>
                    </a:p>
                  </a:txBody>
                  <a:tcPr/>
                </a:tc>
                <a:tc>
                  <a:txBody>
                    <a:bodyPr/>
                    <a:lstStyle/>
                    <a:p>
                      <a:pPr algn="ctr"/>
                      <a:r>
                        <a:rPr lang="en-US" sz="1800" dirty="0"/>
                        <a:t>0.95</a:t>
                      </a:r>
                    </a:p>
                  </a:txBody>
                  <a:tcPr/>
                </a:tc>
                <a:extLst>
                  <a:ext uri="{0D108BD9-81ED-4DB2-BD59-A6C34878D82A}">
                    <a16:rowId xmlns:a16="http://schemas.microsoft.com/office/drawing/2014/main" val="1339881269"/>
                  </a:ext>
                </a:extLst>
              </a:tr>
              <a:tr h="365760">
                <a:tc>
                  <a:txBody>
                    <a:bodyPr/>
                    <a:lstStyle/>
                    <a:p>
                      <a:pPr algn="ctr"/>
                      <a:r>
                        <a:rPr lang="en-US" sz="1800" dirty="0"/>
                        <a:t>Chair</a:t>
                      </a:r>
                    </a:p>
                  </a:txBody>
                  <a:tcPr/>
                </a:tc>
                <a:tc>
                  <a:txBody>
                    <a:bodyPr/>
                    <a:lstStyle/>
                    <a:p>
                      <a:pPr algn="ctr"/>
                      <a:r>
                        <a:rPr lang="en-US" sz="1800" dirty="0"/>
                        <a:t>0.82</a:t>
                      </a:r>
                    </a:p>
                  </a:txBody>
                  <a:tcPr/>
                </a:tc>
                <a:extLst>
                  <a:ext uri="{0D108BD9-81ED-4DB2-BD59-A6C34878D82A}">
                    <a16:rowId xmlns:a16="http://schemas.microsoft.com/office/drawing/2014/main" val="3955004591"/>
                  </a:ext>
                </a:extLst>
              </a:tr>
              <a:tr h="365760">
                <a:tc>
                  <a:txBody>
                    <a:bodyPr/>
                    <a:lstStyle/>
                    <a:p>
                      <a:pPr algn="ctr"/>
                      <a:r>
                        <a:rPr lang="en-US" sz="1800" dirty="0"/>
                        <a:t>Mouse</a:t>
                      </a:r>
                    </a:p>
                  </a:txBody>
                  <a:tcPr/>
                </a:tc>
                <a:tc>
                  <a:txBody>
                    <a:bodyPr/>
                    <a:lstStyle/>
                    <a:p>
                      <a:pPr algn="ctr"/>
                      <a:r>
                        <a:rPr lang="en-US" sz="1800" dirty="0"/>
                        <a:t>0.78</a:t>
                      </a:r>
                    </a:p>
                  </a:txBody>
                  <a:tcPr/>
                </a:tc>
                <a:extLst>
                  <a:ext uri="{0D108BD9-81ED-4DB2-BD59-A6C34878D82A}">
                    <a16:rowId xmlns:a16="http://schemas.microsoft.com/office/drawing/2014/main" val="278845286"/>
                  </a:ext>
                </a:extLst>
              </a:tr>
              <a:tr h="304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b="0" dirty="0">
                        <a:latin typeface="Adobe Arabic" panose="02040703060201020203" pitchFamily="18" charset="-78"/>
                        <a:cs typeface="Adobe Arabic" panose="02040703060201020203" pitchFamily="18" charset="-78"/>
                        <a:sym typeface="Wingdings" panose="05000000000000000000" pitchFamily="2" charset="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ym typeface="Wingdings" panose="05000000000000000000" pitchFamily="2" charset="2"/>
                        </a:rPr>
                        <a:t></a:t>
                      </a:r>
                      <a:endParaRPr lang="en-US" sz="1400" b="0" dirty="0">
                        <a:latin typeface="Adobe Arabic" panose="02040703060201020203" pitchFamily="18" charset="-78"/>
                        <a:cs typeface="Adobe Arabic" panose="02040703060201020203" pitchFamily="18" charset="-78"/>
                        <a:sym typeface="Wingdings" panose="05000000000000000000" pitchFamily="2" charset="2"/>
                      </a:endParaRPr>
                    </a:p>
                  </a:txBody>
                  <a:tcPr/>
                </a:tc>
                <a:extLst>
                  <a:ext uri="{0D108BD9-81ED-4DB2-BD59-A6C34878D82A}">
                    <a16:rowId xmlns:a16="http://schemas.microsoft.com/office/drawing/2014/main" val="20752475"/>
                  </a:ext>
                </a:extLst>
              </a:tr>
            </a:tbl>
          </a:graphicData>
        </a:graphic>
      </p:graphicFrame>
      <p:grpSp>
        <p:nvGrpSpPr>
          <p:cNvPr id="39" name="Group 38"/>
          <p:cNvGrpSpPr/>
          <p:nvPr/>
        </p:nvGrpSpPr>
        <p:grpSpPr>
          <a:xfrm>
            <a:off x="6298604" y="3464824"/>
            <a:ext cx="2558802" cy="1861558"/>
            <a:chOff x="6298604" y="3464824"/>
            <a:chExt cx="2558802" cy="1861558"/>
          </a:xfrm>
        </p:grpSpPr>
        <p:grpSp>
          <p:nvGrpSpPr>
            <p:cNvPr id="26" name="Group 25"/>
            <p:cNvGrpSpPr/>
            <p:nvPr/>
          </p:nvGrpSpPr>
          <p:grpSpPr>
            <a:xfrm>
              <a:off x="6298604" y="3464824"/>
              <a:ext cx="2558802" cy="1861558"/>
              <a:chOff x="2406122" y="2677170"/>
              <a:chExt cx="4374302" cy="3337644"/>
            </a:xfrm>
          </p:grpSpPr>
          <p:cxnSp>
            <p:nvCxnSpPr>
              <p:cNvPr id="27" name="Straight Arrow Connector 26"/>
              <p:cNvCxnSpPr/>
              <p:nvPr/>
            </p:nvCxnSpPr>
            <p:spPr>
              <a:xfrm>
                <a:off x="2406122" y="5469323"/>
                <a:ext cx="4374302" cy="22369"/>
              </a:xfrm>
              <a:prstGeom prst="straightConnector1">
                <a:avLst/>
              </a:prstGeom>
              <a:ln w="38100">
                <a:solidFill>
                  <a:srgbClr val="2FA6FF"/>
                </a:solidFill>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p:nvPr/>
            </p:nvCxnSpPr>
            <p:spPr>
              <a:xfrm flipV="1">
                <a:off x="4593273" y="2677170"/>
                <a:ext cx="0" cy="3337644"/>
              </a:xfrm>
              <a:prstGeom prst="straightConnector1">
                <a:avLst/>
              </a:prstGeom>
              <a:ln w="38100">
                <a:solidFill>
                  <a:srgbClr val="2FA6FF"/>
                </a:solidFill>
                <a:tailEnd type="triangle"/>
              </a:ln>
            </p:spPr>
            <p:style>
              <a:lnRef idx="1">
                <a:schemeClr val="dk1"/>
              </a:lnRef>
              <a:fillRef idx="0">
                <a:schemeClr val="dk1"/>
              </a:fillRef>
              <a:effectRef idx="0">
                <a:schemeClr val="dk1"/>
              </a:effectRef>
              <a:fontRef idx="minor">
                <a:schemeClr val="tx1"/>
              </a:fontRef>
            </p:style>
          </p:cxnSp>
        </p:grpSp>
        <p:sp>
          <p:nvSpPr>
            <p:cNvPr id="31" name="Oval 30"/>
            <p:cNvSpPr/>
            <p:nvPr/>
          </p:nvSpPr>
          <p:spPr>
            <a:xfrm rot="5400000" flipH="1">
              <a:off x="7308728" y="3667385"/>
              <a:ext cx="517234" cy="936480"/>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8255413" flipH="1">
              <a:off x="8216981" y="4041389"/>
              <a:ext cx="267982" cy="529067"/>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p:cNvGrpSpPr/>
          <p:nvPr/>
        </p:nvGrpSpPr>
        <p:grpSpPr>
          <a:xfrm>
            <a:off x="3299213" y="3464540"/>
            <a:ext cx="2558802" cy="1861558"/>
            <a:chOff x="3299213" y="3464540"/>
            <a:chExt cx="2558802" cy="1861558"/>
          </a:xfrm>
        </p:grpSpPr>
        <p:grpSp>
          <p:nvGrpSpPr>
            <p:cNvPr id="23" name="Group 22"/>
            <p:cNvGrpSpPr/>
            <p:nvPr/>
          </p:nvGrpSpPr>
          <p:grpSpPr>
            <a:xfrm>
              <a:off x="3299213" y="3464540"/>
              <a:ext cx="2558802" cy="1861558"/>
              <a:chOff x="2406122" y="2677170"/>
              <a:chExt cx="4374302" cy="3337644"/>
            </a:xfrm>
          </p:grpSpPr>
          <p:cxnSp>
            <p:nvCxnSpPr>
              <p:cNvPr id="24" name="Straight Arrow Connector 23"/>
              <p:cNvCxnSpPr/>
              <p:nvPr/>
            </p:nvCxnSpPr>
            <p:spPr>
              <a:xfrm>
                <a:off x="2406122" y="5469323"/>
                <a:ext cx="4374302" cy="22369"/>
              </a:xfrm>
              <a:prstGeom prst="straightConnector1">
                <a:avLst/>
              </a:prstGeom>
              <a:ln w="38100">
                <a:solidFill>
                  <a:srgbClr val="2FA6FF"/>
                </a:solidFill>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p:cNvCxnSpPr/>
              <p:nvPr/>
            </p:nvCxnSpPr>
            <p:spPr>
              <a:xfrm flipV="1">
                <a:off x="4593273" y="2677170"/>
                <a:ext cx="0" cy="3337644"/>
              </a:xfrm>
              <a:prstGeom prst="straightConnector1">
                <a:avLst/>
              </a:prstGeom>
              <a:ln w="38100">
                <a:solidFill>
                  <a:srgbClr val="2FA6FF"/>
                </a:solidFill>
                <a:tailEnd type="triangle"/>
              </a:ln>
            </p:spPr>
            <p:style>
              <a:lnRef idx="1">
                <a:schemeClr val="dk1"/>
              </a:lnRef>
              <a:fillRef idx="0">
                <a:schemeClr val="dk1"/>
              </a:fillRef>
              <a:effectRef idx="0">
                <a:schemeClr val="dk1"/>
              </a:effectRef>
              <a:fontRef idx="minor">
                <a:schemeClr val="tx1"/>
              </a:fontRef>
            </p:style>
          </p:cxnSp>
        </p:grpSp>
        <p:sp>
          <p:nvSpPr>
            <p:cNvPr id="30" name="Oval 29"/>
            <p:cNvSpPr/>
            <p:nvPr/>
          </p:nvSpPr>
          <p:spPr>
            <a:xfrm rot="17075549" flipH="1">
              <a:off x="4473991" y="3876943"/>
              <a:ext cx="395437" cy="1182081"/>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1008012" flipH="1">
              <a:off x="3813566" y="4390739"/>
              <a:ext cx="296813" cy="433577"/>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a:xfrm>
            <a:off x="299821" y="3464824"/>
            <a:ext cx="2558802" cy="1861558"/>
            <a:chOff x="299821" y="3464824"/>
            <a:chExt cx="2558802" cy="1861558"/>
          </a:xfrm>
        </p:grpSpPr>
        <p:grpSp>
          <p:nvGrpSpPr>
            <p:cNvPr id="22" name="Group 21"/>
            <p:cNvGrpSpPr/>
            <p:nvPr/>
          </p:nvGrpSpPr>
          <p:grpSpPr>
            <a:xfrm>
              <a:off x="299821" y="3464824"/>
              <a:ext cx="2558802" cy="1861558"/>
              <a:chOff x="2406122" y="2677170"/>
              <a:chExt cx="4374302" cy="3337644"/>
            </a:xfrm>
          </p:grpSpPr>
          <p:cxnSp>
            <p:nvCxnSpPr>
              <p:cNvPr id="20" name="Straight Arrow Connector 19"/>
              <p:cNvCxnSpPr/>
              <p:nvPr/>
            </p:nvCxnSpPr>
            <p:spPr>
              <a:xfrm>
                <a:off x="2406122" y="5469323"/>
                <a:ext cx="4374302" cy="22369"/>
              </a:xfrm>
              <a:prstGeom prst="straightConnector1">
                <a:avLst/>
              </a:prstGeom>
              <a:ln w="38100">
                <a:solidFill>
                  <a:srgbClr val="2FA6FF"/>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p:cNvCxnSpPr/>
              <p:nvPr/>
            </p:nvCxnSpPr>
            <p:spPr>
              <a:xfrm flipV="1">
                <a:off x="4593273" y="2677170"/>
                <a:ext cx="0" cy="3337644"/>
              </a:xfrm>
              <a:prstGeom prst="straightConnector1">
                <a:avLst/>
              </a:prstGeom>
              <a:ln w="38100">
                <a:solidFill>
                  <a:srgbClr val="2FA6FF"/>
                </a:solidFill>
                <a:tailEnd type="triangle"/>
              </a:ln>
            </p:spPr>
            <p:style>
              <a:lnRef idx="1">
                <a:schemeClr val="dk1"/>
              </a:lnRef>
              <a:fillRef idx="0">
                <a:schemeClr val="dk1"/>
              </a:fillRef>
              <a:effectRef idx="0">
                <a:schemeClr val="dk1"/>
              </a:effectRef>
              <a:fontRef idx="minor">
                <a:schemeClr val="tx1"/>
              </a:fontRef>
            </p:style>
          </p:cxnSp>
        </p:grpSp>
        <p:sp>
          <p:nvSpPr>
            <p:cNvPr id="29" name="Oval 28"/>
            <p:cNvSpPr/>
            <p:nvPr/>
          </p:nvSpPr>
          <p:spPr>
            <a:xfrm rot="4889498" flipH="1">
              <a:off x="1431607" y="3878249"/>
              <a:ext cx="483146" cy="955190"/>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20991359" flipH="1">
              <a:off x="2047991" y="4818613"/>
              <a:ext cx="497504" cy="330958"/>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360819" flipH="1">
              <a:off x="710525" y="3852174"/>
              <a:ext cx="497124" cy="322361"/>
            </a:xfrm>
            <a:prstGeom prst="ellipse">
              <a:avLst/>
            </a:prstGeom>
            <a:gradFill flip="none" rotWithShape="1">
              <a:gsLst>
                <a:gs pos="10000">
                  <a:srgbClr val="FF4807"/>
                </a:gs>
                <a:gs pos="30000">
                  <a:srgbClr val="FF6506"/>
                </a:gs>
                <a:gs pos="40000">
                  <a:srgbClr val="FF7F1C"/>
                </a:gs>
                <a:gs pos="50000">
                  <a:srgbClr val="FFA750"/>
                </a:gs>
                <a:gs pos="60000">
                  <a:srgbClr val="FFBB71"/>
                </a:gs>
                <a:gs pos="20000">
                  <a:srgbClr val="FF5405"/>
                </a:gs>
                <a:gs pos="90000">
                  <a:srgbClr val="D3E4FF"/>
                </a:gs>
                <a:gs pos="80000">
                  <a:srgbClr val="FFEFDB"/>
                </a:gs>
                <a:gs pos="99115">
                  <a:srgbClr val="A1C4FF"/>
                </a:gs>
                <a:gs pos="70000">
                  <a:srgbClr val="FFD099"/>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Slide Number Placeholder 1"/>
          <p:cNvSpPr>
            <a:spLocks noGrp="1"/>
          </p:cNvSpPr>
          <p:nvPr>
            <p:ph type="sldNum" sz="quarter" idx="4"/>
          </p:nvPr>
        </p:nvSpPr>
        <p:spPr/>
        <p:txBody>
          <a:bodyPr/>
          <a:lstStyle/>
          <a:p>
            <a:fld id="{9F58998E-2429-314E-B86C-A079AABAA7E0}" type="slidenum">
              <a:rPr lang="en-US" smtClean="0"/>
              <a:t>24</a:t>
            </a:fld>
            <a:endParaRPr lang="en-US" dirty="0"/>
          </a:p>
        </p:txBody>
      </p:sp>
    </p:spTree>
    <p:extLst>
      <p:ext uri="{BB962C8B-B14F-4D97-AF65-F5344CB8AC3E}">
        <p14:creationId xmlns:p14="http://schemas.microsoft.com/office/powerpoint/2010/main" val="1347503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nodeType="with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fade">
                                      <p:cBhvr>
                                        <p:cTn id="19" dur="500"/>
                                        <p:tgtEl>
                                          <p:spTgt spid="38"/>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srcRect l="2486" t="13353" r="39704"/>
          <a:stretch/>
        </p:blipFill>
        <p:spPr>
          <a:xfrm>
            <a:off x="2850170" y="5112366"/>
            <a:ext cx="1078992" cy="1078992"/>
          </a:xfrm>
          <a:prstGeom prst="ellipse">
            <a:avLst/>
          </a:prstGeom>
        </p:spPr>
      </p:pic>
      <p:sp>
        <p:nvSpPr>
          <p:cNvPr id="2" name="Content Placeholder 1"/>
          <p:cNvSpPr>
            <a:spLocks noGrp="1"/>
          </p:cNvSpPr>
          <p:nvPr>
            <p:ph sz="quarter" idx="10"/>
          </p:nvPr>
        </p:nvSpPr>
        <p:spPr>
          <a:xfrm>
            <a:off x="358814" y="1114177"/>
            <a:ext cx="8409171" cy="5181520"/>
          </a:xfrm>
        </p:spPr>
        <p:txBody>
          <a:bodyPr/>
          <a:lstStyle/>
          <a:p>
            <a:r>
              <a:rPr lang="en-CA" dirty="0"/>
              <a:t>Node: action node distinguished by </a:t>
            </a:r>
            <a:r>
              <a:rPr lang="en-US" dirty="0"/>
              <a:t>&lt;</a:t>
            </a:r>
            <a:r>
              <a:rPr lang="en-US" dirty="0">
                <a:solidFill>
                  <a:srgbClr val="0070C0"/>
                </a:solidFill>
                <a:latin typeface="Georgia" panose="02040502050405020303" pitchFamily="18" charset="0"/>
              </a:rPr>
              <a:t>T</a:t>
            </a:r>
            <a:r>
              <a:rPr lang="en-US" dirty="0">
                <a:latin typeface="Georgia" panose="02040502050405020303" pitchFamily="18" charset="0"/>
              </a:rPr>
              <a:t>,</a:t>
            </a:r>
            <a:r>
              <a:rPr lang="en-US" dirty="0">
                <a:solidFill>
                  <a:srgbClr val="0070C0"/>
                </a:solidFill>
                <a:latin typeface="Georgia" panose="02040502050405020303" pitchFamily="18" charset="0"/>
              </a:rPr>
              <a:t> </a:t>
            </a:r>
            <a:r>
              <a:rPr lang="en-US" dirty="0">
                <a:solidFill>
                  <a:srgbClr val="7030A0"/>
                </a:solidFill>
                <a:latin typeface="Georgia" panose="02040502050405020303" pitchFamily="18" charset="0"/>
              </a:rPr>
              <a:t>K</a:t>
            </a:r>
            <a:r>
              <a:rPr lang="en-US" dirty="0">
                <a:latin typeface="Georgia" panose="02040502050405020303" pitchFamily="18" charset="0"/>
              </a:rPr>
              <a:t>,</a:t>
            </a:r>
            <a:r>
              <a:rPr lang="en-US" dirty="0">
                <a:solidFill>
                  <a:srgbClr val="0070C0"/>
                </a:solidFill>
                <a:latin typeface="Georgia" panose="02040502050405020303" pitchFamily="18" charset="0"/>
              </a:rPr>
              <a:t> </a:t>
            </a:r>
            <a:r>
              <a:rPr lang="en-US" dirty="0">
                <a:solidFill>
                  <a:srgbClr val="00B050"/>
                </a:solidFill>
                <a:latin typeface="Georgia" panose="02040502050405020303" pitchFamily="18" charset="0"/>
              </a:rPr>
              <a:t>H</a:t>
            </a:r>
            <a:r>
              <a:rPr lang="en-US" dirty="0"/>
              <a:t>&gt;</a:t>
            </a:r>
          </a:p>
        </p:txBody>
      </p:sp>
      <p:sp>
        <p:nvSpPr>
          <p:cNvPr id="3" name="Title 2"/>
          <p:cNvSpPr>
            <a:spLocks noGrp="1"/>
          </p:cNvSpPr>
          <p:nvPr>
            <p:ph type="title"/>
          </p:nvPr>
        </p:nvSpPr>
        <p:spPr/>
        <p:txBody>
          <a:bodyPr/>
          <a:lstStyle/>
          <a:p>
            <a:r>
              <a:rPr lang="en-CA" dirty="0"/>
              <a:t>Action graph</a:t>
            </a:r>
          </a:p>
        </p:txBody>
      </p:sp>
      <p:pic>
        <p:nvPicPr>
          <p:cNvPr id="21" name="Picture 20"/>
          <p:cNvPicPr>
            <a:picLocks noChangeAspect="1"/>
          </p:cNvPicPr>
          <p:nvPr/>
        </p:nvPicPr>
        <p:blipFill rotWithShape="1">
          <a:blip r:embed="rId4"/>
          <a:srcRect l="498" t="8984" r="11935" b="25341"/>
          <a:stretch/>
        </p:blipFill>
        <p:spPr>
          <a:xfrm>
            <a:off x="5183077" y="3176372"/>
            <a:ext cx="1102458" cy="1102458"/>
          </a:xfrm>
          <a:prstGeom prst="ellipse">
            <a:avLst/>
          </a:prstGeom>
        </p:spPr>
      </p:pic>
      <p:pic>
        <p:nvPicPr>
          <p:cNvPr id="22" name="Picture 21"/>
          <p:cNvPicPr>
            <a:picLocks noChangeAspect="1"/>
          </p:cNvPicPr>
          <p:nvPr/>
        </p:nvPicPr>
        <p:blipFill rotWithShape="1">
          <a:blip r:embed="rId5"/>
          <a:srcRect l="14359" t="7105" r="22336" b="7607"/>
          <a:stretch/>
        </p:blipFill>
        <p:spPr>
          <a:xfrm>
            <a:off x="5187682" y="5114608"/>
            <a:ext cx="1106707" cy="1106707"/>
          </a:xfrm>
          <a:prstGeom prst="ellipse">
            <a:avLst/>
          </a:prstGeom>
        </p:spPr>
      </p:pic>
      <p:pic>
        <p:nvPicPr>
          <p:cNvPr id="23" name="Picture 22"/>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2850715" y="3190740"/>
            <a:ext cx="1088091" cy="1088091"/>
          </a:xfrm>
          <a:prstGeom prst="ellipse">
            <a:avLst/>
          </a:prstGeom>
        </p:spPr>
      </p:pic>
      <p:sp>
        <p:nvSpPr>
          <p:cNvPr id="5" name="Slide Number Placeholder 4"/>
          <p:cNvSpPr>
            <a:spLocks noGrp="1"/>
          </p:cNvSpPr>
          <p:nvPr>
            <p:ph type="sldNum" sz="quarter" idx="4"/>
          </p:nvPr>
        </p:nvSpPr>
        <p:spPr/>
        <p:txBody>
          <a:bodyPr/>
          <a:lstStyle/>
          <a:p>
            <a:fld id="{9F58998E-2429-314E-B86C-A079AABAA7E0}" type="slidenum">
              <a:rPr lang="en-US" smtClean="0"/>
              <a:t>25</a:t>
            </a:fld>
            <a:endParaRPr lang="en-US" dirty="0"/>
          </a:p>
        </p:txBody>
      </p:sp>
    </p:spTree>
    <p:extLst>
      <p:ext uri="{BB962C8B-B14F-4D97-AF65-F5344CB8AC3E}">
        <p14:creationId xmlns:p14="http://schemas.microsoft.com/office/powerpoint/2010/main" val="320769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p:cNvPicPr>
            <a:picLocks noChangeAspect="1"/>
          </p:cNvPicPr>
          <p:nvPr/>
        </p:nvPicPr>
        <p:blipFill rotWithShape="1">
          <a:blip r:embed="rId3"/>
          <a:srcRect l="2486" t="13353" r="39704"/>
          <a:stretch/>
        </p:blipFill>
        <p:spPr>
          <a:xfrm>
            <a:off x="2850170" y="5112366"/>
            <a:ext cx="1078992" cy="1078992"/>
          </a:xfrm>
          <a:prstGeom prst="ellipse">
            <a:avLst/>
          </a:prstGeom>
        </p:spPr>
      </p:pic>
      <p:pic>
        <p:nvPicPr>
          <p:cNvPr id="20" name="Picture 19"/>
          <p:cNvPicPr>
            <a:picLocks noChangeAspect="1"/>
          </p:cNvPicPr>
          <p:nvPr/>
        </p:nvPicPr>
        <p:blipFill rotWithShape="1">
          <a:blip r:embed="rId4"/>
          <a:srcRect l="498" t="8984" r="11935" b="25341"/>
          <a:stretch/>
        </p:blipFill>
        <p:spPr>
          <a:xfrm>
            <a:off x="5183077" y="3176372"/>
            <a:ext cx="1102458" cy="1102458"/>
          </a:xfrm>
          <a:prstGeom prst="ellipse">
            <a:avLst/>
          </a:prstGeom>
        </p:spPr>
      </p:pic>
      <p:sp>
        <p:nvSpPr>
          <p:cNvPr id="2" name="Content Placeholder 1"/>
          <p:cNvSpPr>
            <a:spLocks noGrp="1"/>
          </p:cNvSpPr>
          <p:nvPr>
            <p:ph sz="quarter" idx="10"/>
          </p:nvPr>
        </p:nvSpPr>
        <p:spPr>
          <a:xfrm>
            <a:off x="358814" y="1114177"/>
            <a:ext cx="8409171" cy="5181520"/>
          </a:xfrm>
        </p:spPr>
        <p:txBody>
          <a:bodyPr/>
          <a:lstStyle/>
          <a:p>
            <a:r>
              <a:rPr lang="en-CA" dirty="0"/>
              <a:t>Edge: transition probability</a:t>
            </a:r>
          </a:p>
          <a:p>
            <a:pPr lvl="1"/>
            <a:r>
              <a:rPr lang="en-CA" dirty="0"/>
              <a:t>Heuristic: adjacent actions are more like to </a:t>
            </a:r>
            <a:br>
              <a:rPr lang="en-CA" dirty="0"/>
            </a:br>
            <a:r>
              <a:rPr lang="en-CA" dirty="0"/>
              <a:t>share common objects </a:t>
            </a:r>
          </a:p>
        </p:txBody>
      </p:sp>
      <p:sp>
        <p:nvSpPr>
          <p:cNvPr id="3" name="Title 2"/>
          <p:cNvSpPr>
            <a:spLocks noGrp="1"/>
          </p:cNvSpPr>
          <p:nvPr>
            <p:ph type="title"/>
          </p:nvPr>
        </p:nvSpPr>
        <p:spPr/>
        <p:txBody>
          <a:bodyPr/>
          <a:lstStyle/>
          <a:p>
            <a:r>
              <a:rPr lang="en-CA" dirty="0"/>
              <a:t>Action graph</a:t>
            </a:r>
          </a:p>
        </p:txBody>
      </p:sp>
      <p:pic>
        <p:nvPicPr>
          <p:cNvPr id="29" name="Picture 28"/>
          <p:cNvPicPr>
            <a:picLocks noChangeAspect="1"/>
          </p:cNvPicPr>
          <p:nvPr/>
        </p:nvPicPr>
        <p:blipFill rotWithShape="1">
          <a:blip r:embed="rId5"/>
          <a:srcRect l="14359" t="7105" r="22336" b="7607"/>
          <a:stretch/>
        </p:blipFill>
        <p:spPr>
          <a:xfrm>
            <a:off x="5187682" y="5114608"/>
            <a:ext cx="1106707" cy="1106707"/>
          </a:xfrm>
          <a:prstGeom prst="ellipse">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2850715" y="3190740"/>
            <a:ext cx="1088091" cy="1088091"/>
          </a:xfrm>
          <a:prstGeom prst="ellipse">
            <a:avLst/>
          </a:prstGeom>
        </p:spPr>
      </p:pic>
      <p:cxnSp>
        <p:nvCxnSpPr>
          <p:cNvPr id="10" name="Straight Arrow Connector 9"/>
          <p:cNvCxnSpPr>
            <a:stCxn id="6" idx="6"/>
          </p:cNvCxnSpPr>
          <p:nvPr/>
        </p:nvCxnSpPr>
        <p:spPr>
          <a:xfrm flipV="1">
            <a:off x="3938806" y="3727602"/>
            <a:ext cx="1248877" cy="7184"/>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3933411" y="5641592"/>
            <a:ext cx="1254271" cy="24244"/>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endCxn id="6" idx="4"/>
          </p:cNvCxnSpPr>
          <p:nvPr/>
        </p:nvCxnSpPr>
        <p:spPr>
          <a:xfrm flipV="1">
            <a:off x="3392063" y="4278831"/>
            <a:ext cx="2697" cy="82141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V="1">
            <a:off x="5738911" y="4278831"/>
            <a:ext cx="0" cy="835777"/>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6" idx="5"/>
          </p:cNvCxnSpPr>
          <p:nvPr/>
        </p:nvCxnSpPr>
        <p:spPr>
          <a:xfrm>
            <a:off x="3779458" y="4119484"/>
            <a:ext cx="1569674" cy="1156575"/>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3774853" y="4117381"/>
            <a:ext cx="1574279" cy="1141421"/>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6" name="Connector: Curved 15"/>
          <p:cNvCxnSpPr>
            <a:stCxn id="6" idx="2"/>
            <a:endCxn id="6" idx="0"/>
          </p:cNvCxnSpPr>
          <p:nvPr/>
        </p:nvCxnSpPr>
        <p:spPr>
          <a:xfrm rot="10800000" flipH="1">
            <a:off x="2850713" y="3190742"/>
            <a:ext cx="544046" cy="544046"/>
          </a:xfrm>
          <a:prstGeom prst="curvedConnector4">
            <a:avLst>
              <a:gd name="adj1" fmla="val -50903"/>
              <a:gd name="adj2" fmla="val 146101"/>
            </a:avLst>
          </a:prstGeom>
          <a:ln w="57150">
            <a:tailEnd type="triangle"/>
          </a:ln>
        </p:spPr>
        <p:style>
          <a:lnRef idx="1">
            <a:schemeClr val="dk1"/>
          </a:lnRef>
          <a:fillRef idx="0">
            <a:schemeClr val="dk1"/>
          </a:fillRef>
          <a:effectRef idx="0">
            <a:schemeClr val="dk1"/>
          </a:effectRef>
          <a:fontRef idx="minor">
            <a:schemeClr val="tx1"/>
          </a:fontRef>
        </p:style>
      </p:cxnSp>
      <p:cxnSp>
        <p:nvCxnSpPr>
          <p:cNvPr id="17" name="Connector: Curved 16"/>
          <p:cNvCxnSpPr/>
          <p:nvPr/>
        </p:nvCxnSpPr>
        <p:spPr>
          <a:xfrm rot="5400000" flipH="1">
            <a:off x="2850715" y="5641592"/>
            <a:ext cx="541349" cy="541348"/>
          </a:xfrm>
          <a:prstGeom prst="curvedConnector4">
            <a:avLst>
              <a:gd name="adj1" fmla="val -37644"/>
              <a:gd name="adj2" fmla="val 126061"/>
            </a:avLst>
          </a:prstGeom>
          <a:ln w="57150">
            <a:tailEnd type="triangle"/>
          </a:ln>
        </p:spPr>
        <p:style>
          <a:lnRef idx="1">
            <a:schemeClr val="dk1"/>
          </a:lnRef>
          <a:fillRef idx="0">
            <a:schemeClr val="dk1"/>
          </a:fillRef>
          <a:effectRef idx="0">
            <a:schemeClr val="dk1"/>
          </a:effectRef>
          <a:fontRef idx="minor">
            <a:schemeClr val="tx1"/>
          </a:fontRef>
        </p:style>
      </p:cxnSp>
      <p:cxnSp>
        <p:nvCxnSpPr>
          <p:cNvPr id="18" name="Connector: Curved 17"/>
          <p:cNvCxnSpPr/>
          <p:nvPr/>
        </p:nvCxnSpPr>
        <p:spPr>
          <a:xfrm rot="16200000" flipH="1">
            <a:off x="5738911" y="3176373"/>
            <a:ext cx="551229" cy="551229"/>
          </a:xfrm>
          <a:prstGeom prst="curvedConnector4">
            <a:avLst>
              <a:gd name="adj1" fmla="val -34125"/>
              <a:gd name="adj2" fmla="val 145500"/>
            </a:avLst>
          </a:prstGeom>
          <a:ln w="57150">
            <a:tailEnd type="triangle"/>
          </a:ln>
        </p:spPr>
        <p:style>
          <a:lnRef idx="1">
            <a:schemeClr val="dk1"/>
          </a:lnRef>
          <a:fillRef idx="0">
            <a:schemeClr val="dk1"/>
          </a:fillRef>
          <a:effectRef idx="0">
            <a:schemeClr val="dk1"/>
          </a:effectRef>
          <a:fontRef idx="minor">
            <a:schemeClr val="tx1"/>
          </a:fontRef>
        </p:style>
      </p:cxnSp>
      <p:cxnSp>
        <p:nvCxnSpPr>
          <p:cNvPr id="19" name="Connector: Curved 18"/>
          <p:cNvCxnSpPr/>
          <p:nvPr/>
        </p:nvCxnSpPr>
        <p:spPr>
          <a:xfrm flipH="1">
            <a:off x="5738911" y="5665837"/>
            <a:ext cx="551229" cy="551229"/>
          </a:xfrm>
          <a:prstGeom prst="curvedConnector4">
            <a:avLst>
              <a:gd name="adj1" fmla="val -34125"/>
              <a:gd name="adj2" fmla="val 131282"/>
            </a:avLst>
          </a:prstGeom>
          <a:ln w="57150">
            <a:tailEnd type="triangle"/>
          </a:ln>
        </p:spPr>
        <p:style>
          <a:lnRef idx="1">
            <a:schemeClr val="dk1"/>
          </a:lnRef>
          <a:fillRef idx="0">
            <a:schemeClr val="dk1"/>
          </a:fillRef>
          <a:effectRef idx="0">
            <a:schemeClr val="dk1"/>
          </a:effectRef>
          <a:fontRef idx="minor">
            <a:schemeClr val="tx1"/>
          </a:fontRef>
        </p:style>
      </p:cxnSp>
      <p:sp>
        <p:nvSpPr>
          <p:cNvPr id="5" name="Slide Number Placeholder 4"/>
          <p:cNvSpPr>
            <a:spLocks noGrp="1"/>
          </p:cNvSpPr>
          <p:nvPr>
            <p:ph type="sldNum" sz="quarter" idx="4"/>
          </p:nvPr>
        </p:nvSpPr>
        <p:spPr/>
        <p:txBody>
          <a:bodyPr/>
          <a:lstStyle/>
          <a:p>
            <a:fld id="{9F58998E-2429-314E-B86C-A079AABAA7E0}" type="slidenum">
              <a:rPr lang="en-US" smtClean="0"/>
              <a:t>26</a:t>
            </a:fld>
            <a:endParaRPr lang="en-US" dirty="0"/>
          </a:p>
        </p:txBody>
      </p:sp>
    </p:spTree>
    <p:extLst>
      <p:ext uri="{BB962C8B-B14F-4D97-AF65-F5344CB8AC3E}">
        <p14:creationId xmlns:p14="http://schemas.microsoft.com/office/powerpoint/2010/main" val="3345077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10"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par>
                                <p:cTn id="31" presetID="10"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
                                            <p:txEl>
                                              <p:pRg st="1" end="1"/>
                                            </p:txEl>
                                          </p:spTgt>
                                        </p:tgtEl>
                                        <p:attrNameLst>
                                          <p:attrName>style.visibility</p:attrName>
                                        </p:attrNameLst>
                                      </p:cBhvr>
                                      <p:to>
                                        <p:strVal val="visible"/>
                                      </p:to>
                                    </p:set>
                                    <p:animEffect transition="in" filter="fade">
                                      <p:cBhvr>
                                        <p:cTn id="44"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32"/>
          <p:cNvCxnSpPr/>
          <p:nvPr/>
        </p:nvCxnSpPr>
        <p:spPr>
          <a:xfrm flipV="1">
            <a:off x="5742683" y="4278831"/>
            <a:ext cx="2697" cy="821413"/>
          </a:xfrm>
          <a:prstGeom prst="straightConnector1">
            <a:avLst/>
          </a:prstGeom>
          <a:ln w="57150">
            <a:solidFill>
              <a:srgbClr val="C0C0C0"/>
            </a:solidFill>
            <a:headEnd type="triangle"/>
            <a:tailEnd type="triangle"/>
          </a:ln>
        </p:spPr>
        <p:style>
          <a:lnRef idx="1">
            <a:schemeClr val="dk1"/>
          </a:lnRef>
          <a:fillRef idx="0">
            <a:schemeClr val="dk1"/>
          </a:fillRef>
          <a:effectRef idx="0">
            <a:schemeClr val="dk1"/>
          </a:effectRef>
          <a:fontRef idx="minor">
            <a:schemeClr val="tx1"/>
          </a:fontRef>
        </p:style>
      </p:cxnSp>
      <p:pic>
        <p:nvPicPr>
          <p:cNvPr id="36" name="Picture 35"/>
          <p:cNvPicPr>
            <a:picLocks noChangeAspect="1"/>
          </p:cNvPicPr>
          <p:nvPr/>
        </p:nvPicPr>
        <p:blipFill rotWithShape="1">
          <a:blip r:embed="rId3"/>
          <a:srcRect l="2486" t="13353" r="39704"/>
          <a:stretch/>
        </p:blipFill>
        <p:spPr>
          <a:xfrm>
            <a:off x="2850170" y="5112366"/>
            <a:ext cx="1078992" cy="1078992"/>
          </a:xfrm>
          <a:prstGeom prst="ellipse">
            <a:avLst/>
          </a:prstGeom>
        </p:spPr>
      </p:pic>
      <p:pic>
        <p:nvPicPr>
          <p:cNvPr id="20" name="Picture 19"/>
          <p:cNvPicPr>
            <a:picLocks noChangeAspect="1"/>
          </p:cNvPicPr>
          <p:nvPr/>
        </p:nvPicPr>
        <p:blipFill rotWithShape="1">
          <a:blip r:embed="rId4"/>
          <a:srcRect l="498" t="8984" r="11935" b="25341"/>
          <a:stretch/>
        </p:blipFill>
        <p:spPr>
          <a:xfrm>
            <a:off x="5183077" y="3176372"/>
            <a:ext cx="1102458" cy="1102458"/>
          </a:xfrm>
          <a:prstGeom prst="ellipse">
            <a:avLst/>
          </a:prstGeom>
        </p:spPr>
      </p:pic>
      <p:sp>
        <p:nvSpPr>
          <p:cNvPr id="2" name="Content Placeholder 1"/>
          <p:cNvSpPr>
            <a:spLocks noGrp="1"/>
          </p:cNvSpPr>
          <p:nvPr>
            <p:ph sz="quarter" idx="10"/>
          </p:nvPr>
        </p:nvSpPr>
        <p:spPr>
          <a:xfrm>
            <a:off x="358814" y="1114177"/>
            <a:ext cx="8409171" cy="5181520"/>
          </a:xfrm>
        </p:spPr>
        <p:txBody>
          <a:bodyPr/>
          <a:lstStyle/>
          <a:p>
            <a:r>
              <a:rPr lang="en-CA" dirty="0"/>
              <a:t>Edge: transition probability</a:t>
            </a:r>
          </a:p>
          <a:p>
            <a:pPr lvl="1"/>
            <a:r>
              <a:rPr lang="en-CA" dirty="0"/>
              <a:t>Heuristic: adjacent actions are more like to </a:t>
            </a:r>
            <a:br>
              <a:rPr lang="en-CA" dirty="0"/>
            </a:br>
            <a:r>
              <a:rPr lang="en-CA" dirty="0"/>
              <a:t>share common objects </a:t>
            </a:r>
          </a:p>
        </p:txBody>
      </p:sp>
      <p:sp>
        <p:nvSpPr>
          <p:cNvPr id="3" name="Title 2"/>
          <p:cNvSpPr>
            <a:spLocks noGrp="1"/>
          </p:cNvSpPr>
          <p:nvPr>
            <p:ph type="title"/>
          </p:nvPr>
        </p:nvSpPr>
        <p:spPr/>
        <p:txBody>
          <a:bodyPr/>
          <a:lstStyle/>
          <a:p>
            <a:r>
              <a:rPr lang="en-CA" dirty="0"/>
              <a:t>Action graph</a:t>
            </a:r>
          </a:p>
        </p:txBody>
      </p:sp>
      <p:pic>
        <p:nvPicPr>
          <p:cNvPr id="29" name="Picture 28"/>
          <p:cNvPicPr>
            <a:picLocks noChangeAspect="1"/>
          </p:cNvPicPr>
          <p:nvPr/>
        </p:nvPicPr>
        <p:blipFill rotWithShape="1">
          <a:blip r:embed="rId5"/>
          <a:srcRect l="14359" t="7105" r="22336" b="7607"/>
          <a:stretch/>
        </p:blipFill>
        <p:spPr>
          <a:xfrm>
            <a:off x="5187682" y="5114608"/>
            <a:ext cx="1106707" cy="1106707"/>
          </a:xfrm>
          <a:prstGeom prst="ellipse">
            <a:avLst/>
          </a:prstGeom>
        </p:spPr>
      </p:pic>
      <p:pic>
        <p:nvPicPr>
          <p:cNvPr id="6" name="Picture 5"/>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2850715" y="3190740"/>
            <a:ext cx="1088091" cy="1088091"/>
          </a:xfrm>
          <a:prstGeom prst="ellipse">
            <a:avLst/>
          </a:prstGeom>
        </p:spPr>
      </p:pic>
      <p:cxnSp>
        <p:nvCxnSpPr>
          <p:cNvPr id="10" name="Straight Arrow Connector 9"/>
          <p:cNvCxnSpPr>
            <a:stCxn id="6" idx="6"/>
          </p:cNvCxnSpPr>
          <p:nvPr/>
        </p:nvCxnSpPr>
        <p:spPr>
          <a:xfrm flipV="1">
            <a:off x="3938806" y="3727602"/>
            <a:ext cx="1248877" cy="7184"/>
          </a:xfrm>
          <a:prstGeom prst="straightConnector1">
            <a:avLst/>
          </a:prstGeom>
          <a:ln w="57150">
            <a:solidFill>
              <a:srgbClr val="C0C0C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a:off x="3933411" y="5641592"/>
            <a:ext cx="1254271" cy="24244"/>
          </a:xfrm>
          <a:prstGeom prst="straightConnector1">
            <a:avLst/>
          </a:prstGeom>
          <a:ln w="57150">
            <a:solidFill>
              <a:srgbClr val="C0C0C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a:endCxn id="6" idx="4"/>
          </p:cNvCxnSpPr>
          <p:nvPr/>
        </p:nvCxnSpPr>
        <p:spPr>
          <a:xfrm flipV="1">
            <a:off x="3392063" y="4278831"/>
            <a:ext cx="2697" cy="821413"/>
          </a:xfrm>
          <a:prstGeom prst="straightConnector1">
            <a:avLst/>
          </a:prstGeom>
          <a:ln w="57150">
            <a:solidFill>
              <a:srgbClr val="C0C0C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p:cNvCxnSpPr/>
          <p:nvPr/>
        </p:nvCxnSpPr>
        <p:spPr>
          <a:xfrm flipV="1">
            <a:off x="5738911" y="4278831"/>
            <a:ext cx="0" cy="835777"/>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p:cNvCxnSpPr>
            <a:stCxn id="6" idx="5"/>
          </p:cNvCxnSpPr>
          <p:nvPr/>
        </p:nvCxnSpPr>
        <p:spPr>
          <a:xfrm>
            <a:off x="3779458" y="4119484"/>
            <a:ext cx="1569674" cy="1156575"/>
          </a:xfrm>
          <a:prstGeom prst="straightConnector1">
            <a:avLst/>
          </a:prstGeom>
          <a:ln w="57150">
            <a:solidFill>
              <a:srgbClr val="C0C0C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3774853" y="4117381"/>
            <a:ext cx="1574279" cy="1141421"/>
          </a:xfrm>
          <a:prstGeom prst="straightConnector1">
            <a:avLst/>
          </a:prstGeom>
          <a:ln w="57150">
            <a:solidFill>
              <a:srgbClr val="C0C0C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6" name="Connector: Curved 15"/>
          <p:cNvCxnSpPr>
            <a:stCxn id="6" idx="2"/>
            <a:endCxn id="6" idx="0"/>
          </p:cNvCxnSpPr>
          <p:nvPr/>
        </p:nvCxnSpPr>
        <p:spPr>
          <a:xfrm rot="10800000" flipH="1">
            <a:off x="2850713" y="3190742"/>
            <a:ext cx="544046" cy="544046"/>
          </a:xfrm>
          <a:prstGeom prst="curvedConnector4">
            <a:avLst>
              <a:gd name="adj1" fmla="val -50903"/>
              <a:gd name="adj2" fmla="val 146101"/>
            </a:avLst>
          </a:prstGeom>
          <a:ln w="57150">
            <a:solidFill>
              <a:srgbClr val="C0C0C0"/>
            </a:solidFill>
            <a:tailEnd type="triangle"/>
          </a:ln>
        </p:spPr>
        <p:style>
          <a:lnRef idx="1">
            <a:schemeClr val="dk1"/>
          </a:lnRef>
          <a:fillRef idx="0">
            <a:schemeClr val="dk1"/>
          </a:fillRef>
          <a:effectRef idx="0">
            <a:schemeClr val="dk1"/>
          </a:effectRef>
          <a:fontRef idx="minor">
            <a:schemeClr val="tx1"/>
          </a:fontRef>
        </p:style>
      </p:cxnSp>
      <p:cxnSp>
        <p:nvCxnSpPr>
          <p:cNvPr id="17" name="Connector: Curved 16"/>
          <p:cNvCxnSpPr/>
          <p:nvPr/>
        </p:nvCxnSpPr>
        <p:spPr>
          <a:xfrm rot="5400000" flipH="1">
            <a:off x="2850715" y="5641592"/>
            <a:ext cx="541349" cy="541348"/>
          </a:xfrm>
          <a:prstGeom prst="curvedConnector4">
            <a:avLst>
              <a:gd name="adj1" fmla="val -37644"/>
              <a:gd name="adj2" fmla="val 126061"/>
            </a:avLst>
          </a:prstGeom>
          <a:ln w="57150">
            <a:solidFill>
              <a:srgbClr val="C0C0C0"/>
            </a:solidFill>
            <a:tailEnd type="triangle"/>
          </a:ln>
        </p:spPr>
        <p:style>
          <a:lnRef idx="1">
            <a:schemeClr val="dk1"/>
          </a:lnRef>
          <a:fillRef idx="0">
            <a:schemeClr val="dk1"/>
          </a:fillRef>
          <a:effectRef idx="0">
            <a:schemeClr val="dk1"/>
          </a:effectRef>
          <a:fontRef idx="minor">
            <a:schemeClr val="tx1"/>
          </a:fontRef>
        </p:style>
      </p:cxnSp>
      <p:sp>
        <p:nvSpPr>
          <p:cNvPr id="5" name="Oval 4"/>
          <p:cNvSpPr/>
          <p:nvPr/>
        </p:nvSpPr>
        <p:spPr>
          <a:xfrm>
            <a:off x="2842919" y="5112366"/>
            <a:ext cx="1090492" cy="1084615"/>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Curved 17"/>
          <p:cNvCxnSpPr/>
          <p:nvPr/>
        </p:nvCxnSpPr>
        <p:spPr>
          <a:xfrm rot="16200000" flipH="1">
            <a:off x="5738911" y="3176373"/>
            <a:ext cx="551229" cy="551229"/>
          </a:xfrm>
          <a:prstGeom prst="curvedConnector4">
            <a:avLst>
              <a:gd name="adj1" fmla="val -34125"/>
              <a:gd name="adj2" fmla="val 145500"/>
            </a:avLst>
          </a:prstGeom>
          <a:ln w="57150">
            <a:solidFill>
              <a:srgbClr val="C0C0C0"/>
            </a:solidFill>
            <a:tailEnd type="triangle"/>
          </a:ln>
        </p:spPr>
        <p:style>
          <a:lnRef idx="1">
            <a:schemeClr val="dk1"/>
          </a:lnRef>
          <a:fillRef idx="0">
            <a:schemeClr val="dk1"/>
          </a:fillRef>
          <a:effectRef idx="0">
            <a:schemeClr val="dk1"/>
          </a:effectRef>
          <a:fontRef idx="minor">
            <a:schemeClr val="tx1"/>
          </a:fontRef>
        </p:style>
      </p:cxnSp>
      <p:cxnSp>
        <p:nvCxnSpPr>
          <p:cNvPr id="19" name="Connector: Curved 18"/>
          <p:cNvCxnSpPr/>
          <p:nvPr/>
        </p:nvCxnSpPr>
        <p:spPr>
          <a:xfrm flipH="1">
            <a:off x="5738911" y="5665837"/>
            <a:ext cx="551229" cy="551229"/>
          </a:xfrm>
          <a:prstGeom prst="curvedConnector4">
            <a:avLst>
              <a:gd name="adj1" fmla="val -34125"/>
              <a:gd name="adj2" fmla="val 131282"/>
            </a:avLst>
          </a:prstGeom>
          <a:ln w="57150">
            <a:solidFill>
              <a:srgbClr val="C0C0C0"/>
            </a:solidFill>
            <a:tailEnd type="triangle"/>
          </a:ln>
        </p:spPr>
        <p:style>
          <a:lnRef idx="1">
            <a:schemeClr val="dk1"/>
          </a:lnRef>
          <a:fillRef idx="0">
            <a:schemeClr val="dk1"/>
          </a:fillRef>
          <a:effectRef idx="0">
            <a:schemeClr val="dk1"/>
          </a:effectRef>
          <a:fontRef idx="minor">
            <a:schemeClr val="tx1"/>
          </a:fontRef>
        </p:style>
      </p:cxnSp>
      <p:sp>
        <p:nvSpPr>
          <p:cNvPr id="22" name="Oval 21"/>
          <p:cNvSpPr/>
          <p:nvPr/>
        </p:nvSpPr>
        <p:spPr>
          <a:xfrm>
            <a:off x="5178697" y="5103820"/>
            <a:ext cx="1172288" cy="1183331"/>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p:cNvCxnSpPr/>
          <p:nvPr/>
        </p:nvCxnSpPr>
        <p:spPr>
          <a:xfrm flipV="1">
            <a:off x="3937441" y="3727162"/>
            <a:ext cx="1248877" cy="7184"/>
          </a:xfrm>
          <a:prstGeom prst="straightConnector1">
            <a:avLst/>
          </a:prstGeom>
          <a:ln w="571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4191134" y="2624142"/>
            <a:ext cx="917239" cy="1015663"/>
          </a:xfrm>
          <a:prstGeom prst="rect">
            <a:avLst/>
          </a:prstGeom>
          <a:noFill/>
        </p:spPr>
        <p:txBody>
          <a:bodyPr wrap="none" rtlCol="0">
            <a:spAutoFit/>
          </a:bodyPr>
          <a:lstStyle/>
          <a:p>
            <a:r>
              <a:rPr lang="en-US" sz="2000" b="1" dirty="0">
                <a:solidFill>
                  <a:srgbClr val="0070C0"/>
                </a:solidFill>
              </a:rPr>
              <a:t>Table</a:t>
            </a:r>
          </a:p>
          <a:p>
            <a:r>
              <a:rPr lang="en-US" sz="2000" b="1" dirty="0">
                <a:solidFill>
                  <a:srgbClr val="0070C0"/>
                </a:solidFill>
              </a:rPr>
              <a:t>Chair</a:t>
            </a:r>
          </a:p>
          <a:p>
            <a:r>
              <a:rPr lang="en-US" sz="2000" b="1" dirty="0">
                <a:solidFill>
                  <a:srgbClr val="0070C0"/>
                </a:solidFill>
              </a:rPr>
              <a:t>Mouse</a:t>
            </a:r>
          </a:p>
        </p:txBody>
      </p:sp>
      <p:sp>
        <p:nvSpPr>
          <p:cNvPr id="24" name="TextBox 23"/>
          <p:cNvSpPr txBox="1"/>
          <p:nvPr/>
        </p:nvSpPr>
        <p:spPr>
          <a:xfrm>
            <a:off x="5835128" y="4498954"/>
            <a:ext cx="918521" cy="400110"/>
          </a:xfrm>
          <a:prstGeom prst="rect">
            <a:avLst/>
          </a:prstGeom>
          <a:noFill/>
        </p:spPr>
        <p:txBody>
          <a:bodyPr wrap="none" rtlCol="0">
            <a:spAutoFit/>
          </a:bodyPr>
          <a:lstStyle/>
          <a:p>
            <a:r>
              <a:rPr lang="en-US" sz="2000" b="1" dirty="0">
                <a:solidFill>
                  <a:srgbClr val="0070C0"/>
                </a:solidFill>
              </a:rPr>
              <a:t>Laptop</a:t>
            </a:r>
          </a:p>
        </p:txBody>
      </p:sp>
      <p:sp>
        <p:nvSpPr>
          <p:cNvPr id="25" name="TextBox 24"/>
          <p:cNvSpPr txBox="1"/>
          <p:nvPr/>
        </p:nvSpPr>
        <p:spPr>
          <a:xfrm>
            <a:off x="4286815" y="3253951"/>
            <a:ext cx="668773" cy="400110"/>
          </a:xfrm>
          <a:prstGeom prst="rect">
            <a:avLst/>
          </a:prstGeom>
          <a:noFill/>
        </p:spPr>
        <p:txBody>
          <a:bodyPr wrap="none" rtlCol="0">
            <a:spAutoFit/>
          </a:bodyPr>
          <a:lstStyle/>
          <a:p>
            <a:r>
              <a:rPr lang="en-US" sz="2000" b="1" dirty="0">
                <a:solidFill>
                  <a:srgbClr val="0070C0"/>
                </a:solidFill>
              </a:rPr>
              <a:t>High</a:t>
            </a:r>
          </a:p>
        </p:txBody>
      </p:sp>
      <p:sp>
        <p:nvSpPr>
          <p:cNvPr id="26" name="TextBox 25"/>
          <p:cNvSpPr txBox="1"/>
          <p:nvPr/>
        </p:nvSpPr>
        <p:spPr>
          <a:xfrm>
            <a:off x="5842916" y="4464451"/>
            <a:ext cx="1085554" cy="400110"/>
          </a:xfrm>
          <a:prstGeom prst="rect">
            <a:avLst/>
          </a:prstGeom>
          <a:noFill/>
        </p:spPr>
        <p:txBody>
          <a:bodyPr wrap="none" rtlCol="0">
            <a:spAutoFit/>
          </a:bodyPr>
          <a:lstStyle/>
          <a:p>
            <a:r>
              <a:rPr lang="en-US" sz="2000" b="1" dirty="0">
                <a:solidFill>
                  <a:srgbClr val="0070C0"/>
                </a:solidFill>
              </a:rPr>
              <a:t>Medium</a:t>
            </a:r>
          </a:p>
        </p:txBody>
      </p:sp>
      <p:cxnSp>
        <p:nvCxnSpPr>
          <p:cNvPr id="34" name="Straight Arrow Connector 33"/>
          <p:cNvCxnSpPr/>
          <p:nvPr/>
        </p:nvCxnSpPr>
        <p:spPr>
          <a:xfrm>
            <a:off x="3938643" y="5646548"/>
            <a:ext cx="1254271" cy="24244"/>
          </a:xfrm>
          <a:prstGeom prst="straightConnector1">
            <a:avLst/>
          </a:prstGeom>
          <a:ln w="5715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4278021" y="5692978"/>
            <a:ext cx="621773" cy="400110"/>
          </a:xfrm>
          <a:prstGeom prst="rect">
            <a:avLst/>
          </a:prstGeom>
          <a:noFill/>
        </p:spPr>
        <p:txBody>
          <a:bodyPr wrap="none" rtlCol="0">
            <a:spAutoFit/>
          </a:bodyPr>
          <a:lstStyle/>
          <a:p>
            <a:r>
              <a:rPr lang="en-US" sz="2000" b="1" dirty="0">
                <a:solidFill>
                  <a:srgbClr val="0070C0"/>
                </a:solidFill>
              </a:rPr>
              <a:t>Low</a:t>
            </a:r>
          </a:p>
        </p:txBody>
      </p:sp>
      <p:sp>
        <p:nvSpPr>
          <p:cNvPr id="8" name="Slide Number Placeholder 7"/>
          <p:cNvSpPr>
            <a:spLocks noGrp="1"/>
          </p:cNvSpPr>
          <p:nvPr>
            <p:ph type="sldNum" sz="quarter" idx="4"/>
          </p:nvPr>
        </p:nvSpPr>
        <p:spPr/>
        <p:txBody>
          <a:bodyPr/>
          <a:lstStyle/>
          <a:p>
            <a:fld id="{9F58998E-2429-314E-B86C-A079AABAA7E0}" type="slidenum">
              <a:rPr lang="en-US" smtClean="0"/>
              <a:t>27</a:t>
            </a:fld>
            <a:endParaRPr lang="en-US" dirty="0"/>
          </a:p>
        </p:txBody>
      </p:sp>
      <p:sp>
        <p:nvSpPr>
          <p:cNvPr id="32" name="Oval 31"/>
          <p:cNvSpPr/>
          <p:nvPr/>
        </p:nvSpPr>
        <p:spPr>
          <a:xfrm>
            <a:off x="5161986" y="3190930"/>
            <a:ext cx="1139391" cy="1087717"/>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842918" y="3188593"/>
            <a:ext cx="1097237" cy="1092341"/>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507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500"/>
                                        <p:tgtEl>
                                          <p:spTgt spid="2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23"/>
                                        </p:tgtEl>
                                        <p:attrNameLst>
                                          <p:attrName>style.visibility</p:attrName>
                                        </p:attrNameLst>
                                      </p:cBhvr>
                                      <p:to>
                                        <p:strVal val="hidden"/>
                                      </p:to>
                                    </p:set>
                                  </p:childTnLst>
                                </p:cTn>
                              </p:par>
                              <p:par>
                                <p:cTn id="22" presetID="1" presetClass="exit" presetSubtype="0" fill="hold" grpId="1" nodeType="withEffect">
                                  <p:stCondLst>
                                    <p:cond delay="0"/>
                                  </p:stCondLst>
                                  <p:childTnLst>
                                    <p:set>
                                      <p:cBhvr>
                                        <p:cTn id="23" dur="1" fill="hold">
                                          <p:stCondLst>
                                            <p:cond delay="0"/>
                                          </p:stCondLst>
                                        </p:cTn>
                                        <p:tgtEl>
                                          <p:spTgt spid="25"/>
                                        </p:tgtEl>
                                        <p:attrNameLst>
                                          <p:attrName>style.visibility</p:attrName>
                                        </p:attrNameLst>
                                      </p:cBhvr>
                                      <p:to>
                                        <p:strVal val="hidden"/>
                                      </p:to>
                                    </p:set>
                                  </p:childTnLst>
                                </p:cTn>
                              </p:par>
                              <p:par>
                                <p:cTn id="24" presetID="1" presetClass="exit"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par>
                                <p:cTn id="49" presetID="10" presetClass="exit" presetSubtype="0" fill="hold" grpId="0" nodeType="withEffect">
                                  <p:stCondLst>
                                    <p:cond delay="0"/>
                                  </p:stCondLst>
                                  <p:childTnLst>
                                    <p:animEffect transition="out" filter="fade">
                                      <p:cBhvr>
                                        <p:cTn id="50" dur="500"/>
                                        <p:tgtEl>
                                          <p:spTgt spid="5"/>
                                        </p:tgtEl>
                                      </p:cBhvr>
                                    </p:animEffect>
                                    <p:set>
                                      <p:cBhvr>
                                        <p:cTn id="51" dur="1" fill="hold">
                                          <p:stCondLst>
                                            <p:cond delay="499"/>
                                          </p:stCondLst>
                                        </p:cTn>
                                        <p:tgtEl>
                                          <p:spTgt spid="5"/>
                                        </p:tgtEl>
                                        <p:attrNameLst>
                                          <p:attrName>style.visibility</p:attrName>
                                        </p:attrNameLst>
                                      </p:cBhvr>
                                      <p:to>
                                        <p:strVal val="hidden"/>
                                      </p:to>
                                    </p:set>
                                  </p:childTnLst>
                                </p:cTn>
                              </p:par>
                              <p:par>
                                <p:cTn id="52" presetID="1" presetClass="entr" presetSubtype="0" fill="hold" grpId="1" nodeType="withEffect">
                                  <p:stCondLst>
                                    <p:cond delay="0"/>
                                  </p:stCondLst>
                                  <p:childTnLst>
                                    <p:set>
                                      <p:cBhvr>
                                        <p:cTn id="53" dur="1" fill="hold">
                                          <p:stCondLst>
                                            <p:cond delay="0"/>
                                          </p:stCondLst>
                                        </p:cTn>
                                        <p:tgtEl>
                                          <p:spTgt spid="32"/>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0"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fade">
                                      <p:cBhvr>
                                        <p:cTn id="6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2" grpId="0" animBg="1"/>
      <p:bldP spid="7" grpId="0"/>
      <p:bldP spid="7" grpId="1"/>
      <p:bldP spid="24" grpId="0"/>
      <p:bldP spid="24" grpId="1"/>
      <p:bldP spid="25" grpId="0"/>
      <p:bldP spid="25" grpId="1"/>
      <p:bldP spid="26" grpId="0"/>
      <p:bldP spid="26" grpId="1"/>
      <p:bldP spid="35" grpId="0"/>
      <p:bldP spid="32" grpId="1" animBg="1"/>
      <p:bldP spid="3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Overview</a:t>
            </a:r>
          </a:p>
        </p:txBody>
      </p:sp>
      <p:sp>
        <p:nvSpPr>
          <p:cNvPr id="81" name="TextBox 80"/>
          <p:cNvSpPr txBox="1"/>
          <p:nvPr/>
        </p:nvSpPr>
        <p:spPr>
          <a:xfrm>
            <a:off x="-2068" y="2984755"/>
            <a:ext cx="1349793" cy="461665"/>
          </a:xfrm>
          <a:prstGeom prst="rect">
            <a:avLst/>
          </a:prstGeom>
          <a:noFill/>
        </p:spPr>
        <p:txBody>
          <a:bodyPr wrap="none" rtlCol="0">
            <a:spAutoFit/>
          </a:bodyPr>
          <a:lstStyle/>
          <a:p>
            <a:r>
              <a:rPr lang="en-US" sz="2400" dirty="0"/>
              <a:t>Synthesis</a:t>
            </a:r>
          </a:p>
        </p:txBody>
      </p:sp>
      <p:pic>
        <p:nvPicPr>
          <p:cNvPr id="135" name="Picture 1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7430" y="2702445"/>
            <a:ext cx="2034117" cy="1625599"/>
          </a:xfrm>
          <a:prstGeom prst="rect">
            <a:avLst/>
          </a:prstGeom>
        </p:spPr>
      </p:pic>
      <p:sp>
        <p:nvSpPr>
          <p:cNvPr id="245" name="TextBox 244"/>
          <p:cNvSpPr txBox="1"/>
          <p:nvPr/>
        </p:nvSpPr>
        <p:spPr>
          <a:xfrm>
            <a:off x="1956290" y="4769576"/>
            <a:ext cx="792205" cy="430887"/>
          </a:xfrm>
          <a:prstGeom prst="rect">
            <a:avLst/>
          </a:prstGeom>
          <a:noFill/>
        </p:spPr>
        <p:txBody>
          <a:bodyPr wrap="none" rtlCol="0">
            <a:spAutoFit/>
          </a:bodyPr>
          <a:lstStyle/>
          <a:p>
            <a:r>
              <a:rPr lang="en-US" sz="2200" dirty="0"/>
              <a:t>Input</a:t>
            </a:r>
          </a:p>
        </p:txBody>
      </p:sp>
      <p:pic>
        <p:nvPicPr>
          <p:cNvPr id="263" name="Picture 2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906" y="2571226"/>
            <a:ext cx="1373032" cy="1097280"/>
          </a:xfrm>
          <a:prstGeom prst="rect">
            <a:avLst/>
          </a:prstGeom>
        </p:spPr>
      </p:pic>
      <p:pic>
        <p:nvPicPr>
          <p:cNvPr id="264" name="Picture 2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42938" y="2541808"/>
            <a:ext cx="1373030" cy="1097280"/>
          </a:xfrm>
          <a:prstGeom prst="rect">
            <a:avLst/>
          </a:prstGeom>
        </p:spPr>
      </p:pic>
      <p:pic>
        <p:nvPicPr>
          <p:cNvPr id="265" name="Picture 26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0291" y="3663747"/>
            <a:ext cx="1373030" cy="1097280"/>
          </a:xfrm>
          <a:prstGeom prst="rect">
            <a:avLst/>
          </a:prstGeom>
        </p:spPr>
      </p:pic>
      <p:sp>
        <p:nvSpPr>
          <p:cNvPr id="266" name="Isosceles Triangle 265"/>
          <p:cNvSpPr/>
          <p:nvPr/>
        </p:nvSpPr>
        <p:spPr>
          <a:xfrm rot="5400000">
            <a:off x="3302823" y="3453183"/>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7" name="Isosceles Triangle 266"/>
          <p:cNvSpPr/>
          <p:nvPr/>
        </p:nvSpPr>
        <p:spPr>
          <a:xfrm rot="5400000">
            <a:off x="5995562" y="3453182"/>
            <a:ext cx="509339" cy="183745"/>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68" name="TextBox 267"/>
          <p:cNvSpPr txBox="1"/>
          <p:nvPr/>
        </p:nvSpPr>
        <p:spPr>
          <a:xfrm>
            <a:off x="4073453" y="4769576"/>
            <a:ext cx="2013693" cy="430887"/>
          </a:xfrm>
          <a:prstGeom prst="rect">
            <a:avLst/>
          </a:prstGeom>
          <a:noFill/>
        </p:spPr>
        <p:txBody>
          <a:bodyPr wrap="none" rtlCol="0">
            <a:spAutoFit/>
          </a:bodyPr>
          <a:lstStyle/>
          <a:p>
            <a:r>
              <a:rPr lang="en-US" sz="2200" dirty="0"/>
              <a:t>Action sampling</a:t>
            </a:r>
          </a:p>
        </p:txBody>
      </p:sp>
      <p:sp>
        <p:nvSpPr>
          <p:cNvPr id="269" name="TextBox 268"/>
          <p:cNvSpPr txBox="1"/>
          <p:nvPr/>
        </p:nvSpPr>
        <p:spPr>
          <a:xfrm>
            <a:off x="7159703" y="4769576"/>
            <a:ext cx="1003801" cy="430887"/>
          </a:xfrm>
          <a:prstGeom prst="rect">
            <a:avLst/>
          </a:prstGeom>
          <a:noFill/>
        </p:spPr>
        <p:txBody>
          <a:bodyPr wrap="none" rtlCol="0">
            <a:spAutoFit/>
          </a:bodyPr>
          <a:lstStyle/>
          <a:p>
            <a:r>
              <a:rPr lang="en-US" sz="2200" dirty="0"/>
              <a:t>Output</a:t>
            </a:r>
          </a:p>
        </p:txBody>
      </p:sp>
      <p:grpSp>
        <p:nvGrpSpPr>
          <p:cNvPr id="114" name="Group 113"/>
          <p:cNvGrpSpPr/>
          <p:nvPr/>
        </p:nvGrpSpPr>
        <p:grpSpPr>
          <a:xfrm>
            <a:off x="3826307" y="2737794"/>
            <a:ext cx="2089916" cy="1851905"/>
            <a:chOff x="6691348" y="1286151"/>
            <a:chExt cx="2089916" cy="1851905"/>
          </a:xfrm>
        </p:grpSpPr>
        <p:pic>
          <p:nvPicPr>
            <p:cNvPr id="115" name="Picture 114"/>
            <p:cNvPicPr>
              <a:picLocks noChangeAspect="1"/>
            </p:cNvPicPr>
            <p:nvPr/>
          </p:nvPicPr>
          <p:blipFill rotWithShape="1">
            <a:blip r:embed="rId7"/>
            <a:srcRect l="20919" t="14073" r="22336" b="9478"/>
            <a:stretch/>
          </p:blipFill>
          <p:spPr>
            <a:xfrm>
              <a:off x="8113043" y="2472381"/>
              <a:ext cx="658368" cy="658368"/>
            </a:xfrm>
            <a:prstGeom prst="ellipse">
              <a:avLst/>
            </a:prstGeom>
          </p:spPr>
        </p:pic>
        <p:pic>
          <p:nvPicPr>
            <p:cNvPr id="116" name="Picture 115"/>
            <p:cNvPicPr>
              <a:picLocks noChangeAspect="1"/>
            </p:cNvPicPr>
            <p:nvPr/>
          </p:nvPicPr>
          <p:blipFill rotWithShape="1">
            <a:blip r:embed="rId8"/>
            <a:srcRect l="498" t="8984" r="11935" b="25341"/>
            <a:stretch/>
          </p:blipFill>
          <p:spPr>
            <a:xfrm>
              <a:off x="8111372" y="1286151"/>
              <a:ext cx="669892" cy="669892"/>
            </a:xfrm>
            <a:prstGeom prst="ellipse">
              <a:avLst/>
            </a:prstGeom>
          </p:spPr>
        </p:pic>
        <p:pic>
          <p:nvPicPr>
            <p:cNvPr id="117" name="Picture 116"/>
            <p:cNvPicPr>
              <a:picLocks noChangeAspect="1"/>
            </p:cNvPicPr>
            <p:nvPr/>
          </p:nvPicPr>
          <p:blipFill rotWithShape="1">
            <a:blip r:embed="rId9"/>
            <a:srcRect l="2486" t="13353" r="39704"/>
            <a:stretch/>
          </p:blipFill>
          <p:spPr>
            <a:xfrm>
              <a:off x="6694143" y="2451155"/>
              <a:ext cx="658368" cy="658368"/>
            </a:xfrm>
            <a:prstGeom prst="ellipse">
              <a:avLst/>
            </a:prstGeom>
          </p:spPr>
        </p:pic>
        <p:grpSp>
          <p:nvGrpSpPr>
            <p:cNvPr id="118" name="Group 117"/>
            <p:cNvGrpSpPr/>
            <p:nvPr/>
          </p:nvGrpSpPr>
          <p:grpSpPr>
            <a:xfrm>
              <a:off x="6691348" y="1290425"/>
              <a:ext cx="2089916" cy="1847631"/>
              <a:chOff x="6691348" y="1290425"/>
              <a:chExt cx="2089916" cy="1847631"/>
            </a:xfrm>
          </p:grpSpPr>
          <p:pic>
            <p:nvPicPr>
              <p:cNvPr id="119" name="Picture 118"/>
              <p:cNvPicPr>
                <a:picLocks noChangeAspect="1"/>
              </p:cNvPicPr>
              <p:nvPr/>
            </p:nvPicPr>
            <p:blipFill rotWithShape="1">
              <a:blip r:embed="rId10" cstate="print">
                <a:extLst>
                  <a:ext uri="{28A0092B-C50C-407E-A947-70E740481C1C}">
                    <a14:useLocalDpi xmlns:a14="http://schemas.microsoft.com/office/drawing/2010/main" val="0"/>
                  </a:ext>
                </a:extLst>
              </a:blip>
              <a:srcRect l="10430" t="17778" r="12243" b="21544"/>
              <a:stretch/>
            </p:blipFill>
            <p:spPr>
              <a:xfrm>
                <a:off x="6691349" y="1299155"/>
                <a:ext cx="661162" cy="661162"/>
              </a:xfrm>
              <a:prstGeom prst="ellipse">
                <a:avLst/>
              </a:prstGeom>
            </p:spPr>
          </p:pic>
          <p:cxnSp>
            <p:nvCxnSpPr>
              <p:cNvPr id="120" name="Straight Arrow Connector 119"/>
              <p:cNvCxnSpPr>
                <a:stCxn id="119" idx="6"/>
              </p:cNvCxnSpPr>
              <p:nvPr/>
            </p:nvCxnSpPr>
            <p:spPr>
              <a:xfrm flipV="1">
                <a:off x="7352511" y="1625371"/>
                <a:ext cx="758861" cy="4365"/>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21" name="Straight Arrow Connector 120"/>
              <p:cNvCxnSpPr/>
              <p:nvPr/>
            </p:nvCxnSpPr>
            <p:spPr>
              <a:xfrm>
                <a:off x="7349233" y="2788378"/>
                <a:ext cx="762139" cy="14732"/>
              </a:xfrm>
              <a:prstGeom prst="straightConnector1">
                <a:avLst/>
              </a:prstGeom>
              <a:ln w="3810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2" name="Straight Arrow Connector 121"/>
              <p:cNvCxnSpPr>
                <a:endCxn id="119" idx="4"/>
              </p:cNvCxnSpPr>
              <p:nvPr/>
            </p:nvCxnSpPr>
            <p:spPr>
              <a:xfrm flipV="1">
                <a:off x="7020291" y="1960317"/>
                <a:ext cx="1639" cy="499119"/>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23" name="Straight Arrow Connector 122"/>
              <p:cNvCxnSpPr/>
              <p:nvPr/>
            </p:nvCxnSpPr>
            <p:spPr>
              <a:xfrm flipV="1">
                <a:off x="8446318" y="1960317"/>
                <a:ext cx="0" cy="507847"/>
              </a:xfrm>
              <a:prstGeom prst="straightConnector1">
                <a:avLst/>
              </a:prstGeom>
              <a:ln w="3810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p:cNvCxnSpPr>
                <a:stCxn id="119" idx="5"/>
              </p:cNvCxnSpPr>
              <p:nvPr/>
            </p:nvCxnSpPr>
            <p:spPr>
              <a:xfrm>
                <a:off x="7255686" y="1863492"/>
                <a:ext cx="953789" cy="702775"/>
              </a:xfrm>
              <a:prstGeom prst="straightConnector1">
                <a:avLst/>
              </a:prstGeom>
              <a:ln w="3810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p:cNvCxnSpPr/>
              <p:nvPr/>
            </p:nvCxnSpPr>
            <p:spPr>
              <a:xfrm flipV="1">
                <a:off x="7252888" y="1862214"/>
                <a:ext cx="956587" cy="693567"/>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cxnSp>
            <p:nvCxnSpPr>
              <p:cNvPr id="126" name="Connector: Curved 125"/>
              <p:cNvCxnSpPr>
                <a:stCxn id="119" idx="2"/>
                <a:endCxn id="119" idx="0"/>
              </p:cNvCxnSpPr>
              <p:nvPr/>
            </p:nvCxnSpPr>
            <p:spPr>
              <a:xfrm rot="10800000" flipH="1">
                <a:off x="6691348" y="1299156"/>
                <a:ext cx="330581" cy="330581"/>
              </a:xfrm>
              <a:prstGeom prst="curvedConnector4">
                <a:avLst>
                  <a:gd name="adj1" fmla="val -50903"/>
                  <a:gd name="adj2" fmla="val 14610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7" name="Connector: Curved 126"/>
              <p:cNvCxnSpPr/>
              <p:nvPr/>
            </p:nvCxnSpPr>
            <p:spPr>
              <a:xfrm rot="5400000" flipH="1">
                <a:off x="6691349" y="2788378"/>
                <a:ext cx="328942" cy="328942"/>
              </a:xfrm>
              <a:prstGeom prst="curvedConnector4">
                <a:avLst>
                  <a:gd name="adj1" fmla="val -37644"/>
                  <a:gd name="adj2" fmla="val 12606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8" name="Connector: Curved 127"/>
              <p:cNvCxnSpPr/>
              <p:nvPr/>
            </p:nvCxnSpPr>
            <p:spPr>
              <a:xfrm rot="16200000" flipH="1">
                <a:off x="8446318" y="1290425"/>
                <a:ext cx="334946" cy="334946"/>
              </a:xfrm>
              <a:prstGeom prst="curvedConnector4">
                <a:avLst>
                  <a:gd name="adj1" fmla="val -34125"/>
                  <a:gd name="adj2" fmla="val 145500"/>
                </a:avLst>
              </a:prstGeom>
              <a:ln w="38100">
                <a:tailEnd type="triangle"/>
              </a:ln>
            </p:spPr>
            <p:style>
              <a:lnRef idx="1">
                <a:schemeClr val="dk1"/>
              </a:lnRef>
              <a:fillRef idx="0">
                <a:schemeClr val="dk1"/>
              </a:fillRef>
              <a:effectRef idx="0">
                <a:schemeClr val="dk1"/>
              </a:effectRef>
              <a:fontRef idx="minor">
                <a:schemeClr val="tx1"/>
              </a:fontRef>
            </p:style>
          </p:cxnSp>
          <p:cxnSp>
            <p:nvCxnSpPr>
              <p:cNvPr id="129" name="Connector: Curved 128"/>
              <p:cNvCxnSpPr/>
              <p:nvPr/>
            </p:nvCxnSpPr>
            <p:spPr>
              <a:xfrm flipH="1">
                <a:off x="8446318" y="2803110"/>
                <a:ext cx="334946" cy="334946"/>
              </a:xfrm>
              <a:prstGeom prst="curvedConnector4">
                <a:avLst>
                  <a:gd name="adj1" fmla="val -34125"/>
                  <a:gd name="adj2" fmla="val 131282"/>
                </a:avLst>
              </a:prstGeom>
              <a:ln w="3810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grpSp>
      </p:grpSp>
      <p:sp>
        <p:nvSpPr>
          <p:cNvPr id="14" name="Oval 13"/>
          <p:cNvSpPr/>
          <p:nvPr/>
        </p:nvSpPr>
        <p:spPr>
          <a:xfrm>
            <a:off x="5249265" y="3921478"/>
            <a:ext cx="668221" cy="668221"/>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6823862" y="4730754"/>
            <a:ext cx="2133600" cy="365125"/>
          </a:xfrm>
        </p:spPr>
        <p:txBody>
          <a:bodyPr/>
          <a:lstStyle/>
          <a:p>
            <a:fld id="{9F58998E-2429-314E-B86C-A079AABAA7E0}" type="slidenum">
              <a:rPr lang="en-US" smtClean="0"/>
              <a:t>28</a:t>
            </a:fld>
            <a:endParaRPr lang="en-US" dirty="0"/>
          </a:p>
        </p:txBody>
      </p:sp>
    </p:spTree>
    <p:extLst>
      <p:ext uri="{BB962C8B-B14F-4D97-AF65-F5344CB8AC3E}">
        <p14:creationId xmlns:p14="http://schemas.microsoft.com/office/powerpoint/2010/main" val="3280312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CA" dirty="0"/>
              <a:t>Initial scene with key furniture</a:t>
            </a:r>
          </a:p>
        </p:txBody>
      </p:sp>
      <p:sp>
        <p:nvSpPr>
          <p:cNvPr id="3" name="Title 2"/>
          <p:cNvSpPr>
            <a:spLocks noGrp="1"/>
          </p:cNvSpPr>
          <p:nvPr>
            <p:ph type="title"/>
          </p:nvPr>
        </p:nvSpPr>
        <p:spPr/>
        <p:txBody>
          <a:bodyPr/>
          <a:lstStyle/>
          <a:p>
            <a:r>
              <a:rPr lang="en-CA" dirty="0"/>
              <a:t>Scene evolution: input</a:t>
            </a:r>
          </a:p>
        </p:txBody>
      </p:sp>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4146" y="2009381"/>
            <a:ext cx="4007714" cy="3202831"/>
          </a:xfrm>
          <a:prstGeom prst="rect">
            <a:avLst/>
          </a:prstGeom>
        </p:spPr>
      </p:pic>
      <p:sp>
        <p:nvSpPr>
          <p:cNvPr id="5" name="Slide Number Placeholder 4"/>
          <p:cNvSpPr>
            <a:spLocks noGrp="1"/>
          </p:cNvSpPr>
          <p:nvPr>
            <p:ph type="sldNum" sz="quarter" idx="4"/>
          </p:nvPr>
        </p:nvSpPr>
        <p:spPr/>
        <p:txBody>
          <a:bodyPr/>
          <a:lstStyle/>
          <a:p>
            <a:fld id="{9F58998E-2429-314E-B86C-A079AABAA7E0}" type="slidenum">
              <a:rPr lang="en-US" smtClean="0"/>
              <a:t>29</a:t>
            </a:fld>
            <a:endParaRPr lang="en-US" dirty="0"/>
          </a:p>
        </p:txBody>
      </p:sp>
    </p:spTree>
    <p:extLst>
      <p:ext uri="{BB962C8B-B14F-4D97-AF65-F5344CB8AC3E}">
        <p14:creationId xmlns:p14="http://schemas.microsoft.com/office/powerpoint/2010/main" val="75886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3.05556E-6 1.11111E-6 L -0.25 1.11111E-6 " pathEditMode="relative" rAng="0" ptsTypes="AA">
                                      <p:cBhvr>
                                        <p:cTn id="14" dur="2000" fill="hold"/>
                                        <p:tgtEl>
                                          <p:spTgt spid="22"/>
                                        </p:tgtEl>
                                        <p:attrNameLst>
                                          <p:attrName>ppt_x</p:attrName>
                                          <p:attrName>ppt_y</p:attrName>
                                        </p:attrNameLst>
                                      </p:cBhvr>
                                      <p:rCtr x="-1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3D scene database</a:t>
            </a:r>
          </a:p>
        </p:txBody>
      </p:sp>
      <p:pic>
        <p:nvPicPr>
          <p:cNvPr id="5" name="Picture 4"/>
          <p:cNvPicPr>
            <a:picLocks noChangeAspect="1"/>
          </p:cNvPicPr>
          <p:nvPr/>
        </p:nvPicPr>
        <p:blipFill>
          <a:blip r:embed="rId3"/>
          <a:stretch>
            <a:fillRect/>
          </a:stretch>
        </p:blipFill>
        <p:spPr>
          <a:xfrm>
            <a:off x="612035" y="1341119"/>
            <a:ext cx="7900301" cy="5110481"/>
          </a:xfrm>
          <a:prstGeom prst="rect">
            <a:avLst/>
          </a:prstGeom>
        </p:spPr>
      </p:pic>
      <p:sp>
        <p:nvSpPr>
          <p:cNvPr id="7" name="Rectangle 6"/>
          <p:cNvSpPr/>
          <p:nvPr/>
        </p:nvSpPr>
        <p:spPr>
          <a:xfrm>
            <a:off x="612035" y="1341119"/>
            <a:ext cx="7900302" cy="5110482"/>
          </a:xfrm>
          <a:prstGeom prst="rect">
            <a:avLst/>
          </a:prstGeom>
          <a:solidFill>
            <a:srgbClr val="F2F2F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p:cNvPicPr>
            <a:picLocks noChangeAspect="1"/>
          </p:cNvPicPr>
          <p:nvPr/>
        </p:nvPicPr>
        <p:blipFill>
          <a:blip r:embed="rId4"/>
          <a:stretch>
            <a:fillRect/>
          </a:stretch>
        </p:blipFill>
        <p:spPr>
          <a:xfrm>
            <a:off x="1175631" y="1729097"/>
            <a:ext cx="6773107" cy="3977629"/>
          </a:xfrm>
          <a:prstGeom prst="rect">
            <a:avLst/>
          </a:prstGeom>
        </p:spPr>
      </p:pic>
      <p:sp>
        <p:nvSpPr>
          <p:cNvPr id="4" name="Slide Number Placeholder 3"/>
          <p:cNvSpPr>
            <a:spLocks noGrp="1"/>
          </p:cNvSpPr>
          <p:nvPr>
            <p:ph type="sldNum" sz="quarter" idx="4"/>
          </p:nvPr>
        </p:nvSpPr>
        <p:spPr/>
        <p:txBody>
          <a:bodyPr/>
          <a:lstStyle/>
          <a:p>
            <a:fld id="{9F58998E-2429-314E-B86C-A079AABAA7E0}" type="slidenum">
              <a:rPr lang="en-US" smtClean="0"/>
              <a:t>3</a:t>
            </a:fld>
            <a:endParaRPr lang="en-US" dirty="0"/>
          </a:p>
        </p:txBody>
      </p:sp>
    </p:spTree>
    <p:extLst>
      <p:ext uri="{BB962C8B-B14F-4D97-AF65-F5344CB8AC3E}">
        <p14:creationId xmlns:p14="http://schemas.microsoft.com/office/powerpoint/2010/main" val="406651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53" presetClass="entr" presetSubtype="16" fill="hold" nodeType="afterEffect">
                                  <p:stCondLst>
                                    <p:cond delay="8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42" presetClass="path" presetSubtype="0" fill="hold" nodeType="withEffect">
                                  <p:stCondLst>
                                    <p:cond delay="500"/>
                                  </p:stCondLst>
                                  <p:childTnLst>
                                    <p:animMotion origin="layout" path="M -0.11458 0.3037 L -1.94444E-6 -3.33333E-6 " pathEditMode="fixed" rAng="0" ptsTypes="AA">
                                      <p:cBhvr>
                                        <p:cTn id="14" dur="500" fill="hold"/>
                                        <p:tgtEl>
                                          <p:spTgt spid="6"/>
                                        </p:tgtEl>
                                        <p:attrNameLst>
                                          <p:attrName>ppt_x</p:attrName>
                                          <p:attrName>ppt_y</p:attrName>
                                        </p:attrNameLst>
                                      </p:cBhvr>
                                      <p:rCtr x="5729" y="-15324"/>
                                    </p:animMotion>
                                  </p:childTnLst>
                                </p:cTn>
                              </p:par>
                              <p:par>
                                <p:cTn id="15" presetID="10" presetClass="exit" presetSubtype="0" fill="hold" nodeType="withEffect">
                                  <p:stCondLst>
                                    <p:cond delay="500"/>
                                  </p:stCondLst>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10" presetClass="exit" presetSubtype="0" fill="hold" grpId="1" nodeType="withEffect">
                                  <p:stCondLst>
                                    <p:cond delay="500"/>
                                  </p:stCondLst>
                                  <p:childTnLst>
                                    <p:animEffect transition="out" filter="fade">
                                      <p:cBhvr>
                                        <p:cTn id="19" dur="500"/>
                                        <p:tgtEl>
                                          <p:spTgt spid="7"/>
                                        </p:tgtEl>
                                      </p:cBhvr>
                                    </p:animEffect>
                                    <p:set>
                                      <p:cBhvr>
                                        <p:cTn id="2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p:nvPr/>
        </p:nvCxnSpPr>
        <p:spPr>
          <a:xfrm>
            <a:off x="6233508" y="3257014"/>
            <a:ext cx="1329106" cy="979319"/>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sp>
        <p:nvSpPr>
          <p:cNvPr id="2" name="Content Placeholder 1"/>
          <p:cNvSpPr>
            <a:spLocks noGrp="1"/>
          </p:cNvSpPr>
          <p:nvPr>
            <p:ph sz="quarter" idx="10"/>
          </p:nvPr>
        </p:nvSpPr>
        <p:spPr/>
        <p:txBody>
          <a:bodyPr/>
          <a:lstStyle/>
          <a:p>
            <a:endParaRPr lang="en-CA" dirty="0"/>
          </a:p>
        </p:txBody>
      </p:sp>
      <p:sp>
        <p:nvSpPr>
          <p:cNvPr id="3" name="Title 2"/>
          <p:cNvSpPr>
            <a:spLocks noGrp="1"/>
          </p:cNvSpPr>
          <p:nvPr>
            <p:ph type="title"/>
          </p:nvPr>
        </p:nvSpPr>
        <p:spPr/>
        <p:txBody>
          <a:bodyPr/>
          <a:lstStyle/>
          <a:p>
            <a:r>
              <a:rPr lang="en-CA" dirty="0"/>
              <a:t>Graph adaption</a:t>
            </a:r>
          </a:p>
        </p:txBody>
      </p:sp>
      <p:pic>
        <p:nvPicPr>
          <p:cNvPr id="43" name="Picture 42"/>
          <p:cNvPicPr>
            <a:picLocks noChangeAspect="1"/>
          </p:cNvPicPr>
          <p:nvPr/>
        </p:nvPicPr>
        <p:blipFill rotWithShape="1">
          <a:blip r:embed="rId3"/>
          <a:srcRect l="14359" t="7105" r="22336" b="7607"/>
          <a:stretch/>
        </p:blipFill>
        <p:spPr>
          <a:xfrm>
            <a:off x="7422310" y="4099791"/>
            <a:ext cx="937093" cy="937093"/>
          </a:xfrm>
          <a:prstGeom prst="ellipse">
            <a:avLst/>
          </a:prstGeom>
        </p:spPr>
      </p:pic>
      <p:sp>
        <p:nvSpPr>
          <p:cNvPr id="44" name="Oval 43"/>
          <p:cNvSpPr/>
          <p:nvPr/>
        </p:nvSpPr>
        <p:spPr>
          <a:xfrm>
            <a:off x="7410660" y="4085962"/>
            <a:ext cx="948743" cy="950923"/>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p:cNvCxnSpPr/>
          <p:nvPr/>
        </p:nvCxnSpPr>
        <p:spPr>
          <a:xfrm>
            <a:off x="6356670" y="4545844"/>
            <a:ext cx="1062042" cy="20528"/>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p:cNvCxnSpPr/>
          <p:nvPr/>
        </p:nvCxnSpPr>
        <p:spPr>
          <a:xfrm flipV="1">
            <a:off x="7889057" y="3392105"/>
            <a:ext cx="0" cy="707686"/>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47" name="Connector: Curved 46"/>
          <p:cNvCxnSpPr/>
          <p:nvPr/>
        </p:nvCxnSpPr>
        <p:spPr>
          <a:xfrm flipH="1">
            <a:off x="7889057" y="4566539"/>
            <a:ext cx="466748" cy="466748"/>
          </a:xfrm>
          <a:prstGeom prst="curvedConnector4">
            <a:avLst>
              <a:gd name="adj1" fmla="val -34125"/>
              <a:gd name="adj2" fmla="val 131282"/>
            </a:avLst>
          </a:prstGeom>
          <a:ln w="5715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48" name="Picture 47"/>
          <p:cNvPicPr>
            <a:picLocks noChangeAspect="1"/>
          </p:cNvPicPr>
          <p:nvPr/>
        </p:nvPicPr>
        <p:blipFill rotWithShape="1">
          <a:blip r:embed="rId4"/>
          <a:srcRect l="2486" t="13353" r="39704"/>
          <a:stretch/>
        </p:blipFill>
        <p:spPr>
          <a:xfrm>
            <a:off x="5443044" y="4097892"/>
            <a:ext cx="913626" cy="913626"/>
          </a:xfrm>
          <a:prstGeom prst="ellipse">
            <a:avLst/>
          </a:prstGeom>
        </p:spPr>
      </p:pic>
      <p:pic>
        <p:nvPicPr>
          <p:cNvPr id="49" name="Picture 48"/>
          <p:cNvPicPr>
            <a:picLocks noChangeAspect="1"/>
          </p:cNvPicPr>
          <p:nvPr/>
        </p:nvPicPr>
        <p:blipFill rotWithShape="1">
          <a:blip r:embed="rId5"/>
          <a:srcRect l="498" t="8984" r="11935" b="25341"/>
          <a:stretch/>
        </p:blipFill>
        <p:spPr>
          <a:xfrm>
            <a:off x="7418410" y="2458608"/>
            <a:ext cx="933496" cy="933496"/>
          </a:xfrm>
          <a:prstGeom prst="ellipse">
            <a:avLst/>
          </a:prstGeom>
        </p:spPr>
      </p:pic>
      <p:pic>
        <p:nvPicPr>
          <p:cNvPr id="50" name="Picture 49"/>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5443505" y="2470774"/>
            <a:ext cx="921330" cy="921331"/>
          </a:xfrm>
          <a:prstGeom prst="ellipse">
            <a:avLst/>
          </a:prstGeom>
        </p:spPr>
      </p:pic>
      <p:cxnSp>
        <p:nvCxnSpPr>
          <p:cNvPr id="51" name="Straight Arrow Connector 50"/>
          <p:cNvCxnSpPr>
            <a:stCxn id="50" idx="6"/>
          </p:cNvCxnSpPr>
          <p:nvPr/>
        </p:nvCxnSpPr>
        <p:spPr>
          <a:xfrm flipV="1">
            <a:off x="6364836" y="2925357"/>
            <a:ext cx="1057474" cy="608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p:cNvCxnSpPr>
            <a:endCxn id="50" idx="4"/>
          </p:cNvCxnSpPr>
          <p:nvPr/>
        </p:nvCxnSpPr>
        <p:spPr>
          <a:xfrm flipV="1">
            <a:off x="5901887" y="3392105"/>
            <a:ext cx="2284" cy="695524"/>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56" name="Straight Arrow Connector 55"/>
          <p:cNvCxnSpPr/>
          <p:nvPr/>
        </p:nvCxnSpPr>
        <p:spPr>
          <a:xfrm flipV="1">
            <a:off x="6226010" y="3255398"/>
            <a:ext cx="1333005" cy="966487"/>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57" name="Connector: Curved 56"/>
          <p:cNvCxnSpPr>
            <a:stCxn id="50" idx="2"/>
            <a:endCxn id="50" idx="0"/>
          </p:cNvCxnSpPr>
          <p:nvPr/>
        </p:nvCxnSpPr>
        <p:spPr>
          <a:xfrm rot="10800000" flipH="1">
            <a:off x="5443504" y="2470776"/>
            <a:ext cx="460666" cy="460666"/>
          </a:xfrm>
          <a:prstGeom prst="curvedConnector4">
            <a:avLst>
              <a:gd name="adj1" fmla="val -50903"/>
              <a:gd name="adj2" fmla="val 146101"/>
            </a:avLst>
          </a:prstGeom>
          <a:ln w="57150">
            <a:tailEnd type="triangle"/>
          </a:ln>
        </p:spPr>
        <p:style>
          <a:lnRef idx="1">
            <a:schemeClr val="dk1"/>
          </a:lnRef>
          <a:fillRef idx="0">
            <a:schemeClr val="dk1"/>
          </a:fillRef>
          <a:effectRef idx="0">
            <a:schemeClr val="dk1"/>
          </a:effectRef>
          <a:fontRef idx="minor">
            <a:schemeClr val="tx1"/>
          </a:fontRef>
        </p:style>
      </p:cxnSp>
      <p:cxnSp>
        <p:nvCxnSpPr>
          <p:cNvPr id="58" name="Connector: Curved 57"/>
          <p:cNvCxnSpPr/>
          <p:nvPr/>
        </p:nvCxnSpPr>
        <p:spPr>
          <a:xfrm rot="5400000" flipH="1">
            <a:off x="5443505" y="4546009"/>
            <a:ext cx="458382" cy="458381"/>
          </a:xfrm>
          <a:prstGeom prst="curvedConnector4">
            <a:avLst>
              <a:gd name="adj1" fmla="val -37644"/>
              <a:gd name="adj2" fmla="val 126061"/>
            </a:avLst>
          </a:prstGeom>
          <a:ln w="57150">
            <a:tailEnd type="triangle"/>
          </a:ln>
        </p:spPr>
        <p:style>
          <a:lnRef idx="1">
            <a:schemeClr val="dk1"/>
          </a:lnRef>
          <a:fillRef idx="0">
            <a:schemeClr val="dk1"/>
          </a:fillRef>
          <a:effectRef idx="0">
            <a:schemeClr val="dk1"/>
          </a:effectRef>
          <a:fontRef idx="minor">
            <a:schemeClr val="tx1"/>
          </a:fontRef>
        </p:style>
      </p:cxnSp>
      <p:cxnSp>
        <p:nvCxnSpPr>
          <p:cNvPr id="59" name="Connector: Curved 58"/>
          <p:cNvCxnSpPr/>
          <p:nvPr/>
        </p:nvCxnSpPr>
        <p:spPr>
          <a:xfrm rot="16200000" flipH="1">
            <a:off x="7889057" y="2458609"/>
            <a:ext cx="466748" cy="466748"/>
          </a:xfrm>
          <a:prstGeom prst="curvedConnector4">
            <a:avLst>
              <a:gd name="adj1" fmla="val -34125"/>
              <a:gd name="adj2" fmla="val 145500"/>
            </a:avLst>
          </a:prstGeom>
          <a:ln w="57150">
            <a:tailEnd type="triangle"/>
          </a:ln>
        </p:spPr>
        <p:style>
          <a:lnRef idx="1">
            <a:schemeClr val="dk1"/>
          </a:lnRef>
          <a:fillRef idx="0">
            <a:schemeClr val="dk1"/>
          </a:fillRef>
          <a:effectRef idx="0">
            <a:schemeClr val="dk1"/>
          </a:effectRef>
          <a:fontRef idx="minor">
            <a:schemeClr val="tx1"/>
          </a:fontRef>
        </p:style>
      </p:cxnSp>
      <p:grpSp>
        <p:nvGrpSpPr>
          <p:cNvPr id="8" name="Group 7"/>
          <p:cNvGrpSpPr/>
          <p:nvPr/>
        </p:nvGrpSpPr>
        <p:grpSpPr>
          <a:xfrm>
            <a:off x="6229910" y="3257179"/>
            <a:ext cx="2125895" cy="1776108"/>
            <a:chOff x="6229910" y="3257179"/>
            <a:chExt cx="2125895" cy="1776108"/>
          </a:xfrm>
        </p:grpSpPr>
        <p:cxnSp>
          <p:nvCxnSpPr>
            <p:cNvPr id="52" name="Straight Arrow Connector 51"/>
            <p:cNvCxnSpPr/>
            <p:nvPr/>
          </p:nvCxnSpPr>
          <p:spPr>
            <a:xfrm>
              <a:off x="6360268" y="4546009"/>
              <a:ext cx="1062042" cy="20528"/>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60" name="Connector: Curved 59"/>
            <p:cNvCxnSpPr/>
            <p:nvPr/>
          </p:nvCxnSpPr>
          <p:spPr>
            <a:xfrm flipH="1">
              <a:off x="7889057" y="4566539"/>
              <a:ext cx="466748" cy="466748"/>
            </a:xfrm>
            <a:prstGeom prst="curvedConnector4">
              <a:avLst>
                <a:gd name="adj1" fmla="val -34125"/>
                <a:gd name="adj2" fmla="val 131282"/>
              </a:avLst>
            </a:prstGeom>
            <a:ln w="57150">
              <a:tailEnd type="triangle"/>
            </a:ln>
          </p:spPr>
          <p:style>
            <a:lnRef idx="1">
              <a:schemeClr val="dk1"/>
            </a:lnRef>
            <a:fillRef idx="0">
              <a:schemeClr val="dk1"/>
            </a:fillRef>
            <a:effectRef idx="0">
              <a:schemeClr val="dk1"/>
            </a:effectRef>
            <a:fontRef idx="minor">
              <a:schemeClr val="tx1"/>
            </a:fontRef>
          </p:style>
        </p:cxnSp>
        <p:cxnSp>
          <p:nvCxnSpPr>
            <p:cNvPr id="54" name="Straight Arrow Connector 53"/>
            <p:cNvCxnSpPr/>
            <p:nvPr/>
          </p:nvCxnSpPr>
          <p:spPr>
            <a:xfrm flipV="1">
              <a:off x="7889057" y="3392105"/>
              <a:ext cx="0" cy="707686"/>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p:cNvCxnSpPr>
              <a:stCxn id="50" idx="5"/>
            </p:cNvCxnSpPr>
            <p:nvPr/>
          </p:nvCxnSpPr>
          <p:spPr>
            <a:xfrm>
              <a:off x="6229910" y="3257179"/>
              <a:ext cx="1329106" cy="979319"/>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grpSp>
      <p:sp>
        <p:nvSpPr>
          <p:cNvPr id="6" name="Slide Number Placeholder 5"/>
          <p:cNvSpPr>
            <a:spLocks noGrp="1"/>
          </p:cNvSpPr>
          <p:nvPr>
            <p:ph type="sldNum" sz="quarter" idx="4"/>
          </p:nvPr>
        </p:nvSpPr>
        <p:spPr/>
        <p:txBody>
          <a:bodyPr/>
          <a:lstStyle/>
          <a:p>
            <a:fld id="{9F58998E-2429-314E-B86C-A079AABAA7E0}" type="slidenum">
              <a:rPr lang="en-US" smtClean="0"/>
              <a:t>30</a:t>
            </a:fld>
            <a:endParaRPr lang="en-US" dirty="0"/>
          </a:p>
        </p:txBody>
      </p:sp>
      <p:pic>
        <p:nvPicPr>
          <p:cNvPr id="25" name="Picture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370" y="2009381"/>
            <a:ext cx="4007714" cy="3202831"/>
          </a:xfrm>
          <a:prstGeom prst="rect">
            <a:avLst/>
          </a:prstGeom>
        </p:spPr>
      </p:pic>
    </p:spTree>
    <p:extLst>
      <p:ext uri="{BB962C8B-B14F-4D97-AF65-F5344CB8AC3E}">
        <p14:creationId xmlns:p14="http://schemas.microsoft.com/office/powerpoint/2010/main" val="7840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Assumption: Markov chain</a:t>
            </a:r>
          </a:p>
          <a:p>
            <a:pPr lvl="1"/>
            <a:r>
              <a:rPr lang="en-US" dirty="0"/>
              <a:t>Memoryless; only based on current action</a:t>
            </a:r>
          </a:p>
        </p:txBody>
      </p:sp>
      <p:sp>
        <p:nvSpPr>
          <p:cNvPr id="3" name="Title 2"/>
          <p:cNvSpPr>
            <a:spLocks noGrp="1"/>
          </p:cNvSpPr>
          <p:nvPr>
            <p:ph type="title"/>
          </p:nvPr>
        </p:nvSpPr>
        <p:spPr/>
        <p:txBody>
          <a:bodyPr/>
          <a:lstStyle/>
          <a:p>
            <a:r>
              <a:rPr lang="en-US" dirty="0"/>
              <a:t>Action sequence sampling</a:t>
            </a:r>
          </a:p>
        </p:txBody>
      </p:sp>
      <p:grpSp>
        <p:nvGrpSpPr>
          <p:cNvPr id="23" name="Group 22"/>
          <p:cNvGrpSpPr/>
          <p:nvPr/>
        </p:nvGrpSpPr>
        <p:grpSpPr>
          <a:xfrm>
            <a:off x="5443044" y="2458608"/>
            <a:ext cx="2916359" cy="2578277"/>
            <a:chOff x="5443044" y="2458608"/>
            <a:chExt cx="2916359" cy="2578277"/>
          </a:xfrm>
        </p:grpSpPr>
        <p:pic>
          <p:nvPicPr>
            <p:cNvPr id="5" name="Picture 4"/>
            <p:cNvPicPr>
              <a:picLocks noChangeAspect="1"/>
            </p:cNvPicPr>
            <p:nvPr/>
          </p:nvPicPr>
          <p:blipFill rotWithShape="1">
            <a:blip r:embed="rId3"/>
            <a:srcRect l="14359" t="7105" r="22336" b="7607"/>
            <a:stretch/>
          </p:blipFill>
          <p:spPr>
            <a:xfrm>
              <a:off x="7422310" y="4099791"/>
              <a:ext cx="937093" cy="937093"/>
            </a:xfrm>
            <a:prstGeom prst="ellipse">
              <a:avLst/>
            </a:prstGeom>
          </p:spPr>
        </p:pic>
        <p:sp>
          <p:nvSpPr>
            <p:cNvPr id="6" name="Oval 5"/>
            <p:cNvSpPr/>
            <p:nvPr/>
          </p:nvSpPr>
          <p:spPr>
            <a:xfrm>
              <a:off x="7410660" y="4085962"/>
              <a:ext cx="948743" cy="950923"/>
            </a:xfrm>
            <a:prstGeom prst="ellipse">
              <a:avLst/>
            </a:prstGeom>
            <a:solidFill>
              <a:schemeClr val="bg1">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6356670" y="4545844"/>
              <a:ext cx="1062042" cy="20528"/>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p:cNvCxnSpPr/>
            <p:nvPr/>
          </p:nvCxnSpPr>
          <p:spPr>
            <a:xfrm flipV="1">
              <a:off x="7889057" y="3392105"/>
              <a:ext cx="0" cy="707686"/>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9" name="Connector: Curved 8"/>
            <p:cNvCxnSpPr/>
            <p:nvPr/>
          </p:nvCxnSpPr>
          <p:spPr>
            <a:xfrm flipH="1">
              <a:off x="7889057" y="4566539"/>
              <a:ext cx="466748" cy="466748"/>
            </a:xfrm>
            <a:prstGeom prst="curvedConnector4">
              <a:avLst>
                <a:gd name="adj1" fmla="val -34125"/>
                <a:gd name="adj2" fmla="val 131282"/>
              </a:avLst>
            </a:prstGeom>
            <a:ln w="57150">
              <a:solidFill>
                <a:schemeClr val="bg1">
                  <a:lumMod val="75000"/>
                </a:schemeClr>
              </a:solidFill>
              <a:tailEnd type="triangle"/>
            </a:ln>
          </p:spPr>
          <p:style>
            <a:lnRef idx="1">
              <a:schemeClr val="dk1"/>
            </a:lnRef>
            <a:fillRef idx="0">
              <a:schemeClr val="dk1"/>
            </a:fillRef>
            <a:effectRef idx="0">
              <a:schemeClr val="dk1"/>
            </a:effectRef>
            <a:fontRef idx="minor">
              <a:schemeClr val="tx1"/>
            </a:fontRef>
          </p:style>
        </p:cxnSp>
        <p:pic>
          <p:nvPicPr>
            <p:cNvPr id="10" name="Picture 9"/>
            <p:cNvPicPr>
              <a:picLocks noChangeAspect="1"/>
            </p:cNvPicPr>
            <p:nvPr/>
          </p:nvPicPr>
          <p:blipFill rotWithShape="1">
            <a:blip r:embed="rId4"/>
            <a:srcRect l="2486" t="13353" r="39704"/>
            <a:stretch/>
          </p:blipFill>
          <p:spPr>
            <a:xfrm>
              <a:off x="5443044" y="4097892"/>
              <a:ext cx="913626" cy="913626"/>
            </a:xfrm>
            <a:prstGeom prst="ellipse">
              <a:avLst/>
            </a:prstGeom>
          </p:spPr>
        </p:pic>
        <p:pic>
          <p:nvPicPr>
            <p:cNvPr id="11" name="Picture 10"/>
            <p:cNvPicPr>
              <a:picLocks noChangeAspect="1"/>
            </p:cNvPicPr>
            <p:nvPr/>
          </p:nvPicPr>
          <p:blipFill rotWithShape="1">
            <a:blip r:embed="rId5"/>
            <a:srcRect l="498" t="8984" r="11935" b="25341"/>
            <a:stretch/>
          </p:blipFill>
          <p:spPr>
            <a:xfrm>
              <a:off x="7418410" y="2458608"/>
              <a:ext cx="933496" cy="933496"/>
            </a:xfrm>
            <a:prstGeom prst="ellipse">
              <a:avLst/>
            </a:prstGeom>
          </p:spPr>
        </p:pic>
        <p:pic>
          <p:nvPicPr>
            <p:cNvPr id="12" name="Picture 11"/>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5443505" y="2470774"/>
              <a:ext cx="921330" cy="921331"/>
            </a:xfrm>
            <a:prstGeom prst="ellipse">
              <a:avLst/>
            </a:prstGeom>
          </p:spPr>
        </p:pic>
        <p:cxnSp>
          <p:nvCxnSpPr>
            <p:cNvPr id="13" name="Straight Arrow Connector 12"/>
            <p:cNvCxnSpPr>
              <a:stCxn id="12" idx="6"/>
            </p:cNvCxnSpPr>
            <p:nvPr/>
          </p:nvCxnSpPr>
          <p:spPr>
            <a:xfrm flipV="1">
              <a:off x="6364836" y="2925357"/>
              <a:ext cx="1057474" cy="6083"/>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a:endCxn id="12" idx="4"/>
            </p:cNvCxnSpPr>
            <p:nvPr/>
          </p:nvCxnSpPr>
          <p:spPr>
            <a:xfrm flipV="1">
              <a:off x="5901887" y="3392105"/>
              <a:ext cx="2284" cy="695524"/>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flipV="1">
              <a:off x="7889057" y="3392105"/>
              <a:ext cx="0" cy="707686"/>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12" idx="5"/>
            </p:cNvCxnSpPr>
            <p:nvPr/>
          </p:nvCxnSpPr>
          <p:spPr>
            <a:xfrm>
              <a:off x="6229910" y="3257179"/>
              <a:ext cx="1329106" cy="979319"/>
            </a:xfrm>
            <a:prstGeom prst="straightConnector1">
              <a:avLst/>
            </a:prstGeom>
            <a:ln w="57150">
              <a:solidFill>
                <a:schemeClr val="bg1">
                  <a:lumMod val="75000"/>
                </a:schemeClr>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p:cNvCxnSpPr/>
            <p:nvPr/>
          </p:nvCxnSpPr>
          <p:spPr>
            <a:xfrm flipV="1">
              <a:off x="6226010" y="3255398"/>
              <a:ext cx="1333005" cy="966487"/>
            </a:xfrm>
            <a:prstGeom prst="straightConnector1">
              <a:avLst/>
            </a:prstGeom>
            <a:ln w="57150">
              <a:headEnd type="triangle"/>
              <a:tailEnd type="triangle"/>
            </a:ln>
          </p:spPr>
          <p:style>
            <a:lnRef idx="1">
              <a:schemeClr val="dk1"/>
            </a:lnRef>
            <a:fillRef idx="0">
              <a:schemeClr val="dk1"/>
            </a:fillRef>
            <a:effectRef idx="0">
              <a:schemeClr val="dk1"/>
            </a:effectRef>
            <a:fontRef idx="minor">
              <a:schemeClr val="tx1"/>
            </a:fontRef>
          </p:style>
        </p:cxnSp>
        <p:cxnSp>
          <p:nvCxnSpPr>
            <p:cNvPr id="19" name="Connector: Curved 18"/>
            <p:cNvCxnSpPr>
              <a:stCxn id="12" idx="2"/>
              <a:endCxn id="12" idx="0"/>
            </p:cNvCxnSpPr>
            <p:nvPr/>
          </p:nvCxnSpPr>
          <p:spPr>
            <a:xfrm rot="10800000" flipH="1">
              <a:off x="5443504" y="2470776"/>
              <a:ext cx="460666" cy="460666"/>
            </a:xfrm>
            <a:prstGeom prst="curvedConnector4">
              <a:avLst>
                <a:gd name="adj1" fmla="val -50903"/>
                <a:gd name="adj2" fmla="val 14610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Connector: Curved 19"/>
            <p:cNvCxnSpPr/>
            <p:nvPr/>
          </p:nvCxnSpPr>
          <p:spPr>
            <a:xfrm rot="5400000" flipH="1">
              <a:off x="5443505" y="4546009"/>
              <a:ext cx="458382" cy="458381"/>
            </a:xfrm>
            <a:prstGeom prst="curvedConnector4">
              <a:avLst>
                <a:gd name="adj1" fmla="val -37644"/>
                <a:gd name="adj2" fmla="val 126061"/>
              </a:avLst>
            </a:prstGeom>
            <a:ln w="57150">
              <a:tailEnd type="triangle"/>
            </a:ln>
          </p:spPr>
          <p:style>
            <a:lnRef idx="1">
              <a:schemeClr val="dk1"/>
            </a:lnRef>
            <a:fillRef idx="0">
              <a:schemeClr val="dk1"/>
            </a:fillRef>
            <a:effectRef idx="0">
              <a:schemeClr val="dk1"/>
            </a:effectRef>
            <a:fontRef idx="minor">
              <a:schemeClr val="tx1"/>
            </a:fontRef>
          </p:style>
        </p:cxnSp>
        <p:cxnSp>
          <p:nvCxnSpPr>
            <p:cNvPr id="21" name="Connector: Curved 20"/>
            <p:cNvCxnSpPr/>
            <p:nvPr/>
          </p:nvCxnSpPr>
          <p:spPr>
            <a:xfrm rot="16200000" flipH="1">
              <a:off x="7889057" y="2458609"/>
              <a:ext cx="466748" cy="466748"/>
            </a:xfrm>
            <a:prstGeom prst="curvedConnector4">
              <a:avLst>
                <a:gd name="adj1" fmla="val -34125"/>
                <a:gd name="adj2" fmla="val 145500"/>
              </a:avLst>
            </a:prstGeom>
            <a:ln w="57150">
              <a:tailEnd type="triangle"/>
            </a:ln>
          </p:spPr>
          <p:style>
            <a:lnRef idx="1">
              <a:schemeClr val="dk1"/>
            </a:lnRef>
            <a:fillRef idx="0">
              <a:schemeClr val="dk1"/>
            </a:fillRef>
            <a:effectRef idx="0">
              <a:schemeClr val="dk1"/>
            </a:effectRef>
            <a:fontRef idx="minor">
              <a:schemeClr val="tx1"/>
            </a:fontRef>
          </p:style>
        </p:cxnSp>
      </p:grpSp>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1206785" y="5373825"/>
            <a:ext cx="921330" cy="921331"/>
          </a:xfrm>
          <a:prstGeom prst="ellipse">
            <a:avLst/>
          </a:prstGeom>
        </p:spPr>
      </p:pic>
      <p:pic>
        <p:nvPicPr>
          <p:cNvPr id="25" name="Picture 24"/>
          <p:cNvPicPr>
            <a:picLocks noChangeAspect="1"/>
          </p:cNvPicPr>
          <p:nvPr/>
        </p:nvPicPr>
        <p:blipFill rotWithShape="1">
          <a:blip r:embed="rId6" cstate="print">
            <a:extLst>
              <a:ext uri="{28A0092B-C50C-407E-A947-70E740481C1C}">
                <a14:useLocalDpi xmlns:a14="http://schemas.microsoft.com/office/drawing/2010/main" val="0"/>
              </a:ext>
            </a:extLst>
          </a:blip>
          <a:srcRect l="10430" t="17778" r="12243" b="21544"/>
          <a:stretch/>
        </p:blipFill>
        <p:spPr>
          <a:xfrm>
            <a:off x="2647831" y="5373825"/>
            <a:ext cx="921330" cy="921331"/>
          </a:xfrm>
          <a:prstGeom prst="ellipse">
            <a:avLst/>
          </a:prstGeom>
        </p:spPr>
      </p:pic>
      <p:pic>
        <p:nvPicPr>
          <p:cNvPr id="26" name="Picture 25"/>
          <p:cNvPicPr>
            <a:picLocks noChangeAspect="1"/>
          </p:cNvPicPr>
          <p:nvPr/>
        </p:nvPicPr>
        <p:blipFill rotWithShape="1">
          <a:blip r:embed="rId5"/>
          <a:srcRect l="498" t="8984" r="11935" b="25341"/>
          <a:stretch/>
        </p:blipFill>
        <p:spPr>
          <a:xfrm>
            <a:off x="4088877" y="5361660"/>
            <a:ext cx="933496" cy="933496"/>
          </a:xfrm>
          <a:prstGeom prst="ellipse">
            <a:avLst/>
          </a:prstGeom>
        </p:spPr>
      </p:pic>
      <p:pic>
        <p:nvPicPr>
          <p:cNvPr id="27" name="Picture 26"/>
          <p:cNvPicPr>
            <a:picLocks noChangeAspect="1"/>
          </p:cNvPicPr>
          <p:nvPr/>
        </p:nvPicPr>
        <p:blipFill rotWithShape="1">
          <a:blip r:embed="rId4"/>
          <a:srcRect l="2486" t="13353" r="39704"/>
          <a:stretch/>
        </p:blipFill>
        <p:spPr>
          <a:xfrm>
            <a:off x="5542089" y="5381530"/>
            <a:ext cx="913626" cy="913626"/>
          </a:xfrm>
          <a:prstGeom prst="ellipse">
            <a:avLst/>
          </a:prstGeom>
        </p:spPr>
      </p:pic>
      <p:pic>
        <p:nvPicPr>
          <p:cNvPr id="28" name="Picture 27"/>
          <p:cNvPicPr>
            <a:picLocks noChangeAspect="1"/>
          </p:cNvPicPr>
          <p:nvPr/>
        </p:nvPicPr>
        <p:blipFill rotWithShape="1">
          <a:blip r:embed="rId4"/>
          <a:srcRect l="2486" t="13353" r="39704"/>
          <a:stretch/>
        </p:blipFill>
        <p:spPr>
          <a:xfrm>
            <a:off x="6975431" y="5381530"/>
            <a:ext cx="913626" cy="913626"/>
          </a:xfrm>
          <a:prstGeom prst="ellipse">
            <a:avLst/>
          </a:prstGeom>
        </p:spPr>
      </p:pic>
      <p:sp>
        <p:nvSpPr>
          <p:cNvPr id="29" name="Isosceles Triangle 28"/>
          <p:cNvSpPr/>
          <p:nvPr/>
        </p:nvSpPr>
        <p:spPr>
          <a:xfrm rot="5400000">
            <a:off x="2210594"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0" name="Isosceles Triangle 29"/>
          <p:cNvSpPr/>
          <p:nvPr/>
        </p:nvSpPr>
        <p:spPr>
          <a:xfrm rot="5400000">
            <a:off x="3650522"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1" name="Isosceles Triangle 30"/>
          <p:cNvSpPr/>
          <p:nvPr/>
        </p:nvSpPr>
        <p:spPr>
          <a:xfrm rot="5400000">
            <a:off x="5090450"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32" name="Isosceles Triangle 31"/>
          <p:cNvSpPr/>
          <p:nvPr/>
        </p:nvSpPr>
        <p:spPr>
          <a:xfrm rot="5400000">
            <a:off x="6530377"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Slide Number Placeholder 13"/>
          <p:cNvSpPr>
            <a:spLocks noGrp="1"/>
          </p:cNvSpPr>
          <p:nvPr>
            <p:ph type="sldNum" sz="quarter" idx="4"/>
          </p:nvPr>
        </p:nvSpPr>
        <p:spPr/>
        <p:txBody>
          <a:bodyPr/>
          <a:lstStyle/>
          <a:p>
            <a:fld id="{9F58998E-2429-314E-B86C-A079AABAA7E0}" type="slidenum">
              <a:rPr lang="en-US" smtClean="0"/>
              <a:t>31</a:t>
            </a:fld>
            <a:endParaRPr lang="en-US" dirty="0"/>
          </a:p>
        </p:txBody>
      </p:sp>
      <p:pic>
        <p:nvPicPr>
          <p:cNvPr id="33" name="Picture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370" y="2009381"/>
            <a:ext cx="4007714" cy="3202831"/>
          </a:xfrm>
          <a:prstGeom prst="rect">
            <a:avLst/>
          </a:prstGeom>
        </p:spPr>
      </p:pic>
    </p:spTree>
    <p:extLst>
      <p:ext uri="{BB962C8B-B14F-4D97-AF65-F5344CB8AC3E}">
        <p14:creationId xmlns:p14="http://schemas.microsoft.com/office/powerpoint/2010/main" val="988784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0"/>
                                  </p:stCondLst>
                                  <p:childTnLst>
                                    <p:set>
                                      <p:cBhvr>
                                        <p:cTn id="6" dur="1" fill="hold">
                                          <p:stCondLst>
                                            <p:cond delay="0"/>
                                          </p:stCondLst>
                                        </p:cTn>
                                        <p:tgtEl>
                                          <p:spTgt spid="33"/>
                                        </p:tgtEl>
                                        <p:attrNameLst>
                                          <p:attrName>style.visibility</p:attrName>
                                        </p:attrNameLst>
                                      </p:cBhvr>
                                      <p:to>
                                        <p:strVal val="hidden"/>
                                      </p:to>
                                    </p:set>
                                  </p:childTnLst>
                                </p:cTn>
                              </p:par>
                            </p:childTnLst>
                          </p:cTn>
                        </p:par>
                        <p:par>
                          <p:cTn id="7" fill="hold">
                            <p:stCondLst>
                              <p:cond delay="0"/>
                            </p:stCondLst>
                            <p:childTnLst>
                              <p:par>
                                <p:cTn id="8" presetID="35" presetClass="path" presetSubtype="0" accel="50000" decel="50000" fill="hold" nodeType="afterEffect">
                                  <p:stCondLst>
                                    <p:cond delay="0"/>
                                  </p:stCondLst>
                                  <p:childTnLst>
                                    <p:animMotion origin="layout" path="M 0 0 L -0.25 0 E" pathEditMode="relative" ptsTypes="">
                                      <p:cBhvr>
                                        <p:cTn id="9" dur="1200" fill="hold"/>
                                        <p:tgtEl>
                                          <p:spTgt spid="23"/>
                                        </p:tgtEl>
                                        <p:attrNameLst>
                                          <p:attrName>ppt_x</p:attrName>
                                          <p:attrName>ppt_y</p:attrName>
                                        </p:attrNameLst>
                                      </p:cBhvr>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fade">
                                      <p:cBhvr>
                                        <p:cTn id="14" dur="500"/>
                                        <p:tgtEl>
                                          <p:spTgt spid="2">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50"/>
                                        <p:tgtEl>
                                          <p:spTgt spid="24"/>
                                        </p:tgtEl>
                                      </p:cBhvr>
                                    </p:animEffect>
                                  </p:childTnLst>
                                </p:cTn>
                              </p:par>
                            </p:childTnLst>
                          </p:cTn>
                        </p:par>
                        <p:par>
                          <p:cTn id="23" fill="hold">
                            <p:stCondLst>
                              <p:cond delay="150"/>
                            </p:stCondLst>
                            <p:childTnLst>
                              <p:par>
                                <p:cTn id="24" presetID="10" presetClass="entr" presetSubtype="0" fill="hold" grpId="0" nodeType="after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150"/>
                                        <p:tgtEl>
                                          <p:spTgt spid="29"/>
                                        </p:tgtEl>
                                      </p:cBhvr>
                                    </p:animEffect>
                                  </p:childTnLst>
                                </p:cTn>
                              </p:par>
                            </p:childTnLst>
                          </p:cTn>
                        </p:par>
                        <p:par>
                          <p:cTn id="27" fill="hold">
                            <p:stCondLst>
                              <p:cond delay="300"/>
                            </p:stCondLst>
                            <p:childTnLst>
                              <p:par>
                                <p:cTn id="28" presetID="10" presetClass="entr" presetSubtype="0"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150"/>
                                        <p:tgtEl>
                                          <p:spTgt spid="25"/>
                                        </p:tgtEl>
                                      </p:cBhvr>
                                    </p:animEffect>
                                  </p:childTnLst>
                                </p:cTn>
                              </p:par>
                            </p:childTnLst>
                          </p:cTn>
                        </p:par>
                        <p:par>
                          <p:cTn id="31" fill="hold">
                            <p:stCondLst>
                              <p:cond delay="45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150"/>
                                        <p:tgtEl>
                                          <p:spTgt spid="30"/>
                                        </p:tgtEl>
                                      </p:cBhvr>
                                    </p:animEffect>
                                  </p:childTnLst>
                                </p:cTn>
                              </p:par>
                            </p:childTnLst>
                          </p:cTn>
                        </p:par>
                        <p:par>
                          <p:cTn id="35" fill="hold">
                            <p:stCondLst>
                              <p:cond delay="600"/>
                            </p:stCondLst>
                            <p:childTnLst>
                              <p:par>
                                <p:cTn id="36" presetID="10" presetClass="entr" presetSubtype="0" fill="hold"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150"/>
                                        <p:tgtEl>
                                          <p:spTgt spid="26"/>
                                        </p:tgtEl>
                                      </p:cBhvr>
                                    </p:animEffect>
                                  </p:childTnLst>
                                </p:cTn>
                              </p:par>
                            </p:childTnLst>
                          </p:cTn>
                        </p:par>
                        <p:par>
                          <p:cTn id="39" fill="hold">
                            <p:stCondLst>
                              <p:cond delay="750"/>
                            </p:stCondLst>
                            <p:childTnLst>
                              <p:par>
                                <p:cTn id="40" presetID="10" presetClass="entr" presetSubtype="0" fill="hold" grpId="0" nodeType="after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150"/>
                                        <p:tgtEl>
                                          <p:spTgt spid="31"/>
                                        </p:tgtEl>
                                      </p:cBhvr>
                                    </p:animEffect>
                                  </p:childTnLst>
                                </p:cTn>
                              </p:par>
                            </p:childTnLst>
                          </p:cTn>
                        </p:par>
                        <p:par>
                          <p:cTn id="43" fill="hold">
                            <p:stCondLst>
                              <p:cond delay="900"/>
                            </p:stCondLst>
                            <p:childTnLst>
                              <p:par>
                                <p:cTn id="44" presetID="10" presetClass="entr" presetSubtype="0" fill="hold"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50"/>
                                        <p:tgtEl>
                                          <p:spTgt spid="27"/>
                                        </p:tgtEl>
                                      </p:cBhvr>
                                    </p:animEffect>
                                  </p:childTnLst>
                                </p:cTn>
                              </p:par>
                            </p:childTnLst>
                          </p:cTn>
                        </p:par>
                        <p:par>
                          <p:cTn id="47" fill="hold">
                            <p:stCondLst>
                              <p:cond delay="1050"/>
                            </p:stCondLst>
                            <p:childTnLst>
                              <p:par>
                                <p:cTn id="48" presetID="10" presetClass="entr" presetSubtype="0" fill="hold" grpId="0"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150"/>
                                        <p:tgtEl>
                                          <p:spTgt spid="32"/>
                                        </p:tgtEl>
                                      </p:cBhvr>
                                    </p:animEffect>
                                  </p:childTnLst>
                                </p:cTn>
                              </p:par>
                            </p:childTnLst>
                          </p:cTn>
                        </p:par>
                        <p:par>
                          <p:cTn id="51" fill="hold">
                            <p:stCondLst>
                              <p:cond delay="1200"/>
                            </p:stCondLst>
                            <p:childTnLst>
                              <p:par>
                                <p:cTn id="52" presetID="10" presetClass="entr" presetSubtype="0" fill="hold" nodeType="after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1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Pose fitting</a:t>
            </a:r>
          </a:p>
        </p:txBody>
      </p:sp>
      <p:sp>
        <p:nvSpPr>
          <p:cNvPr id="3" name="Title 2"/>
          <p:cNvSpPr>
            <a:spLocks noGrp="1"/>
          </p:cNvSpPr>
          <p:nvPr>
            <p:ph type="title"/>
          </p:nvPr>
        </p:nvSpPr>
        <p:spPr/>
        <p:txBody>
          <a:bodyPr/>
          <a:lstStyle/>
          <a:p>
            <a:r>
              <a:rPr lang="en-US" dirty="0"/>
              <a:t>Applying action model</a:t>
            </a:r>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430" t="17778" r="12243" b="21544"/>
          <a:stretch/>
        </p:blipFill>
        <p:spPr>
          <a:xfrm>
            <a:off x="7055068" y="2231343"/>
            <a:ext cx="921330" cy="921331"/>
          </a:xfrm>
          <a:prstGeom prst="ellipse">
            <a:avLst/>
          </a:prstGeom>
        </p:spPr>
      </p:pic>
      <p:pic>
        <p:nvPicPr>
          <p:cNvPr id="4" name="pose0"/>
          <p:cNvPicPr>
            <a:picLocks noChangeAspect="1"/>
          </p:cNvPicPr>
          <p:nvPr/>
        </p:nvPicPr>
        <p:blipFill>
          <a:blip r:embed="rId4"/>
          <a:stretch>
            <a:fillRect/>
          </a:stretch>
        </p:blipFill>
        <p:spPr>
          <a:xfrm>
            <a:off x="2238711" y="2772258"/>
            <a:ext cx="4338880" cy="3474720"/>
          </a:xfrm>
          <a:prstGeom prst="rect">
            <a:avLst/>
          </a:prstGeom>
        </p:spPr>
      </p:pic>
      <p:pic>
        <p:nvPicPr>
          <p:cNvPr id="19" name="pose1"/>
          <p:cNvPicPr>
            <a:picLocks noChangeAspect="1"/>
          </p:cNvPicPr>
          <p:nvPr/>
        </p:nvPicPr>
        <p:blipFill>
          <a:blip r:embed="rId5"/>
          <a:stretch>
            <a:fillRect/>
          </a:stretch>
        </p:blipFill>
        <p:spPr>
          <a:xfrm>
            <a:off x="2234191" y="2772258"/>
            <a:ext cx="4343400" cy="3474720"/>
          </a:xfrm>
          <a:prstGeom prst="rect">
            <a:avLst/>
          </a:prstGeom>
        </p:spPr>
      </p:pic>
      <p:pic>
        <p:nvPicPr>
          <p:cNvPr id="20" name="pose2"/>
          <p:cNvPicPr>
            <a:picLocks noChangeAspect="1"/>
          </p:cNvPicPr>
          <p:nvPr/>
        </p:nvPicPr>
        <p:blipFill>
          <a:blip r:embed="rId6"/>
          <a:stretch>
            <a:fillRect/>
          </a:stretch>
        </p:blipFill>
        <p:spPr>
          <a:xfrm>
            <a:off x="2234191" y="2772258"/>
            <a:ext cx="4343400" cy="3474720"/>
          </a:xfrm>
          <a:prstGeom prst="rect">
            <a:avLst/>
          </a:prstGeom>
        </p:spPr>
      </p:pic>
      <p:pic>
        <p:nvPicPr>
          <p:cNvPr id="21" name="pose3"/>
          <p:cNvPicPr>
            <a:picLocks noChangeAspect="1"/>
          </p:cNvPicPr>
          <p:nvPr/>
        </p:nvPicPr>
        <p:blipFill>
          <a:blip r:embed="rId7"/>
          <a:stretch>
            <a:fillRect/>
          </a:stretch>
        </p:blipFill>
        <p:spPr>
          <a:xfrm>
            <a:off x="2234191" y="2772258"/>
            <a:ext cx="4343400" cy="3474720"/>
          </a:xfrm>
          <a:prstGeom prst="rect">
            <a:avLst/>
          </a:prstGeom>
        </p:spPr>
      </p:pic>
      <p:pic>
        <p:nvPicPr>
          <p:cNvPr id="22" name="pose4"/>
          <p:cNvPicPr>
            <a:picLocks noChangeAspect="1"/>
          </p:cNvPicPr>
          <p:nvPr/>
        </p:nvPicPr>
        <p:blipFill>
          <a:blip r:embed="rId8"/>
          <a:stretch>
            <a:fillRect/>
          </a:stretch>
        </p:blipFill>
        <p:spPr>
          <a:xfrm>
            <a:off x="2234191" y="2772258"/>
            <a:ext cx="4343400" cy="3474720"/>
          </a:xfrm>
          <a:prstGeom prst="rect">
            <a:avLst/>
          </a:prstGeom>
        </p:spPr>
      </p:pic>
      <p:sp>
        <p:nvSpPr>
          <p:cNvPr id="5" name="Slide Number Placeholder 4"/>
          <p:cNvSpPr>
            <a:spLocks noGrp="1"/>
          </p:cNvSpPr>
          <p:nvPr>
            <p:ph type="sldNum" sz="quarter" idx="4"/>
          </p:nvPr>
        </p:nvSpPr>
        <p:spPr/>
        <p:txBody>
          <a:bodyPr/>
          <a:lstStyle/>
          <a:p>
            <a:fld id="{9F58998E-2429-314E-B86C-A079AABAA7E0}" type="slidenum">
              <a:rPr lang="en-US" smtClean="0"/>
              <a:t>32</a:t>
            </a:fld>
            <a:endParaRPr lang="en-US" dirty="0"/>
          </a:p>
        </p:txBody>
      </p:sp>
    </p:spTree>
    <p:extLst>
      <p:ext uri="{BB962C8B-B14F-4D97-AF65-F5344CB8AC3E}">
        <p14:creationId xmlns:p14="http://schemas.microsoft.com/office/powerpoint/2010/main" val="2918138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animEffect transition="in" filter="fade">
                                      <p:cBhvr>
                                        <p:cTn id="12" dur="500"/>
                                        <p:tgtEl>
                                          <p:spTgt spid="2">
                                            <p:txEl>
                                              <p:pRg st="0" end="0"/>
                                            </p:txEl>
                                          </p:spTgt>
                                        </p:tgtEl>
                                      </p:cBhvr>
                                    </p:animEffect>
                                  </p:childTnLst>
                                </p:cTn>
                              </p:par>
                            </p:childTnLst>
                          </p:cTn>
                        </p:par>
                        <p:par>
                          <p:cTn id="13" fill="hold">
                            <p:stCondLst>
                              <p:cond delay="500"/>
                            </p:stCondLst>
                            <p:childTnLst>
                              <p:par>
                                <p:cTn id="14" presetID="10" presetClass="entr" presetSubtype="0" fill="hold" nodeType="afterEffect">
                                  <p:stCondLst>
                                    <p:cond delay="2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childTnLst>
                          </p:cTn>
                        </p:par>
                        <p:par>
                          <p:cTn id="30" fill="hold">
                            <p:stCondLst>
                              <p:cond delay="1500"/>
                            </p:stCondLst>
                            <p:childTnLst>
                              <p:par>
                                <p:cTn id="31" presetID="10" presetClass="entr" presetSubtype="0" fill="hold" nodeType="after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ose4"/>
          <p:cNvPicPr>
            <a:picLocks noChangeAspect="1"/>
          </p:cNvPicPr>
          <p:nvPr/>
        </p:nvPicPr>
        <p:blipFill>
          <a:blip r:embed="rId3"/>
          <a:stretch>
            <a:fillRect/>
          </a:stretch>
        </p:blipFill>
        <p:spPr>
          <a:xfrm>
            <a:off x="2234191" y="2772258"/>
            <a:ext cx="4343400" cy="3474720"/>
          </a:xfrm>
          <a:prstGeom prst="rect">
            <a:avLst/>
          </a:prstGeom>
        </p:spPr>
      </p:pic>
      <p:pic>
        <p:nvPicPr>
          <p:cNvPr id="54" name="chair"/>
          <p:cNvPicPr>
            <a:picLocks noChangeAspect="1"/>
          </p:cNvPicPr>
          <p:nvPr/>
        </p:nvPicPr>
        <p:blipFill>
          <a:blip r:embed="rId4"/>
          <a:stretch>
            <a:fillRect/>
          </a:stretch>
        </p:blipFill>
        <p:spPr>
          <a:xfrm>
            <a:off x="2234191" y="2772258"/>
            <a:ext cx="4343400" cy="3474720"/>
          </a:xfrm>
          <a:prstGeom prst="rect">
            <a:avLst/>
          </a:prstGeom>
        </p:spPr>
      </p:pic>
      <p:pic>
        <p:nvPicPr>
          <p:cNvPr id="55" name="monitor"/>
          <p:cNvPicPr>
            <a:picLocks noChangeAspect="1"/>
          </p:cNvPicPr>
          <p:nvPr/>
        </p:nvPicPr>
        <p:blipFill>
          <a:blip r:embed="rId5"/>
          <a:stretch>
            <a:fillRect/>
          </a:stretch>
        </p:blipFill>
        <p:spPr>
          <a:xfrm>
            <a:off x="2234191" y="2772258"/>
            <a:ext cx="4343400" cy="3474720"/>
          </a:xfrm>
          <a:prstGeom prst="rect">
            <a:avLst/>
          </a:prstGeom>
        </p:spPr>
      </p:pic>
      <p:pic>
        <p:nvPicPr>
          <p:cNvPr id="56" name="keyboard"/>
          <p:cNvPicPr>
            <a:picLocks noChangeAspect="1"/>
          </p:cNvPicPr>
          <p:nvPr/>
        </p:nvPicPr>
        <p:blipFill>
          <a:blip r:embed="rId6"/>
          <a:stretch>
            <a:fillRect/>
          </a:stretch>
        </p:blipFill>
        <p:spPr>
          <a:xfrm>
            <a:off x="2234191" y="2772258"/>
            <a:ext cx="4343400" cy="3474720"/>
          </a:xfrm>
          <a:prstGeom prst="rect">
            <a:avLst/>
          </a:prstGeom>
        </p:spPr>
      </p:pic>
      <p:sp>
        <p:nvSpPr>
          <p:cNvPr id="2" name="Content Placeholder 1"/>
          <p:cNvSpPr>
            <a:spLocks noGrp="1"/>
          </p:cNvSpPr>
          <p:nvPr>
            <p:ph sz="quarter" idx="10"/>
          </p:nvPr>
        </p:nvSpPr>
        <p:spPr/>
        <p:txBody>
          <a:bodyPr/>
          <a:lstStyle/>
          <a:p>
            <a:r>
              <a:rPr lang="en-US" dirty="0"/>
              <a:t>Object insertion</a:t>
            </a:r>
          </a:p>
          <a:p>
            <a:pPr lvl="1"/>
            <a:r>
              <a:rPr lang="en-US" dirty="0"/>
              <a:t>Occurrence (</a:t>
            </a:r>
            <a:r>
              <a:rPr lang="en-US" dirty="0">
                <a:solidFill>
                  <a:schemeClr val="accent5"/>
                </a:solidFill>
                <a:latin typeface="Georgia" panose="02040502050405020303" pitchFamily="18" charset="0"/>
              </a:rPr>
              <a:t>C</a:t>
            </a:r>
            <a:r>
              <a:rPr lang="en-US" dirty="0"/>
              <a:t>)</a:t>
            </a:r>
          </a:p>
          <a:p>
            <a:pPr lvl="1"/>
            <a:r>
              <a:rPr lang="en-US" dirty="0"/>
              <a:t>Distribution (</a:t>
            </a:r>
            <a:r>
              <a:rPr lang="en-US" dirty="0">
                <a:solidFill>
                  <a:schemeClr val="accent6"/>
                </a:solidFill>
                <a:latin typeface="Georgia" panose="02040502050405020303" pitchFamily="18" charset="0"/>
              </a:rPr>
              <a:t>D</a:t>
            </a:r>
            <a:r>
              <a:rPr lang="en-US" dirty="0"/>
              <a:t>)</a:t>
            </a:r>
          </a:p>
        </p:txBody>
      </p:sp>
      <p:sp>
        <p:nvSpPr>
          <p:cNvPr id="3" name="Title 2"/>
          <p:cNvSpPr>
            <a:spLocks noGrp="1"/>
          </p:cNvSpPr>
          <p:nvPr>
            <p:ph type="title"/>
          </p:nvPr>
        </p:nvSpPr>
        <p:spPr/>
        <p:txBody>
          <a:bodyPr/>
          <a:lstStyle/>
          <a:p>
            <a:r>
              <a:rPr lang="en-US" dirty="0"/>
              <a:t>Applying action model</a:t>
            </a:r>
          </a:p>
        </p:txBody>
      </p:sp>
      <p:pic>
        <p:nvPicPr>
          <p:cNvPr id="35" name="Picture 34"/>
          <p:cNvPicPr>
            <a:picLocks noChangeAspect="1"/>
          </p:cNvPicPr>
          <p:nvPr/>
        </p:nvPicPr>
        <p:blipFill rotWithShape="1">
          <a:blip r:embed="rId7" cstate="print">
            <a:extLst>
              <a:ext uri="{28A0092B-C50C-407E-A947-70E740481C1C}">
                <a14:useLocalDpi xmlns:a14="http://schemas.microsoft.com/office/drawing/2010/main" val="0"/>
              </a:ext>
            </a:extLst>
          </a:blip>
          <a:srcRect l="10430" t="17778" r="12243" b="21544"/>
          <a:stretch/>
        </p:blipFill>
        <p:spPr>
          <a:xfrm>
            <a:off x="7055068" y="2231343"/>
            <a:ext cx="921330" cy="921331"/>
          </a:xfrm>
          <a:prstGeom prst="ellipse">
            <a:avLst/>
          </a:prstGeom>
        </p:spPr>
      </p:pic>
      <p:sp>
        <p:nvSpPr>
          <p:cNvPr id="5" name="Slide Number Placeholder 4"/>
          <p:cNvSpPr>
            <a:spLocks noGrp="1"/>
          </p:cNvSpPr>
          <p:nvPr>
            <p:ph type="sldNum" sz="quarter" idx="4"/>
          </p:nvPr>
        </p:nvSpPr>
        <p:spPr/>
        <p:txBody>
          <a:bodyPr/>
          <a:lstStyle/>
          <a:p>
            <a:fld id="{9F58998E-2429-314E-B86C-A079AABAA7E0}" type="slidenum">
              <a:rPr lang="en-US" smtClean="0"/>
              <a:t>33</a:t>
            </a:fld>
            <a:endParaRPr lang="en-US" dirty="0"/>
          </a:p>
        </p:txBody>
      </p:sp>
      <p:cxnSp>
        <p:nvCxnSpPr>
          <p:cNvPr id="10" name="Straight Arrow Connector 9"/>
          <p:cNvCxnSpPr/>
          <p:nvPr/>
        </p:nvCxnSpPr>
        <p:spPr>
          <a:xfrm flipV="1">
            <a:off x="2137558" y="3028208"/>
            <a:ext cx="3467595" cy="2355600"/>
          </a:xfrm>
          <a:prstGeom prst="straightConnector1">
            <a:avLst/>
          </a:prstGeom>
          <a:ln w="76200">
            <a:solidFill>
              <a:srgbClr val="2FA6F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923803" y="3645725"/>
            <a:ext cx="2824882" cy="2187521"/>
          </a:xfrm>
          <a:prstGeom prst="straightConnector1">
            <a:avLst/>
          </a:prstGeom>
          <a:ln w="76200">
            <a:solidFill>
              <a:srgbClr val="2FA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243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500"/>
                            </p:stCondLst>
                            <p:childTnLst>
                              <p:par>
                                <p:cTn id="23" presetID="10" presetClass="entr" presetSubtype="0" fill="hold" nodeType="afterEffect">
                                  <p:stCondLst>
                                    <p:cond delay="3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700"/>
                                        <p:tgtEl>
                                          <p:spTgt spid="54"/>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700"/>
                                        <p:tgtEl>
                                          <p:spTgt spid="55"/>
                                        </p:tgtEl>
                                      </p:cBhvr>
                                    </p:animEffect>
                                  </p:childTnLst>
                                </p:cTn>
                              </p:par>
                            </p:childTnLst>
                          </p:cTn>
                        </p:par>
                        <p:par>
                          <p:cTn id="30" fill="hold">
                            <p:stCondLst>
                              <p:cond delay="2200"/>
                            </p:stCondLst>
                            <p:childTnLst>
                              <p:par>
                                <p:cTn id="31" presetID="10" presetClass="entr" presetSubtype="0"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Applying action model</a:t>
            </a:r>
          </a:p>
        </p:txBody>
      </p:sp>
      <p:sp>
        <p:nvSpPr>
          <p:cNvPr id="2" name="Content Placeholder 1"/>
          <p:cNvSpPr>
            <a:spLocks noGrp="1"/>
          </p:cNvSpPr>
          <p:nvPr>
            <p:ph sz="quarter" idx="10"/>
          </p:nvPr>
        </p:nvSpPr>
        <p:spPr/>
        <p:txBody>
          <a:bodyPr/>
          <a:lstStyle/>
          <a:p>
            <a:r>
              <a:rPr lang="en-US" dirty="0"/>
              <a:t>Object relocation</a:t>
            </a:r>
          </a:p>
          <a:p>
            <a:pPr lvl="1"/>
            <a:r>
              <a:rPr lang="en-US" dirty="0"/>
              <a:t>Variation of same action</a:t>
            </a:r>
          </a:p>
          <a:p>
            <a:pPr marL="457200" lvl="1" indent="0">
              <a:buNone/>
            </a:pPr>
            <a:endParaRPr lang="en-US" dirty="0"/>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430" t="17778" r="12243" b="21544"/>
          <a:stretch/>
        </p:blipFill>
        <p:spPr>
          <a:xfrm>
            <a:off x="7055068" y="2231343"/>
            <a:ext cx="921330" cy="921331"/>
          </a:xfrm>
          <a:prstGeom prst="ellipse">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0430" t="17778" r="12243" b="21544"/>
          <a:stretch/>
        </p:blipFill>
        <p:spPr>
          <a:xfrm>
            <a:off x="7067164" y="3588287"/>
            <a:ext cx="921330" cy="921331"/>
          </a:xfrm>
          <a:prstGeom prst="ellipse">
            <a:avLst/>
          </a:prstGeom>
        </p:spPr>
      </p:pic>
      <p:sp>
        <p:nvSpPr>
          <p:cNvPr id="13" name="Isosceles Triangle 12"/>
          <p:cNvSpPr/>
          <p:nvPr/>
        </p:nvSpPr>
        <p:spPr>
          <a:xfrm rot="10800000">
            <a:off x="7323938" y="3315300"/>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21" name="keyboard 1"/>
          <p:cNvPicPr>
            <a:picLocks noChangeAspect="1"/>
          </p:cNvPicPr>
          <p:nvPr/>
        </p:nvPicPr>
        <p:blipFill>
          <a:blip r:embed="rId4"/>
          <a:stretch>
            <a:fillRect/>
          </a:stretch>
        </p:blipFill>
        <p:spPr>
          <a:xfrm>
            <a:off x="2234191" y="2772258"/>
            <a:ext cx="4343400" cy="3474720"/>
          </a:xfrm>
          <a:prstGeom prst="rect">
            <a:avLst/>
          </a:prstGeom>
        </p:spPr>
      </p:pic>
      <p:pic>
        <p:nvPicPr>
          <p:cNvPr id="23" name="keyboard2"/>
          <p:cNvPicPr>
            <a:picLocks noChangeAspect="1"/>
          </p:cNvPicPr>
          <p:nvPr/>
        </p:nvPicPr>
        <p:blipFill>
          <a:blip r:embed="rId5"/>
          <a:stretch>
            <a:fillRect/>
          </a:stretch>
        </p:blipFill>
        <p:spPr>
          <a:xfrm>
            <a:off x="2234191" y="2772258"/>
            <a:ext cx="4343400" cy="3474720"/>
          </a:xfrm>
          <a:prstGeom prst="rect">
            <a:avLst/>
          </a:prstGeom>
        </p:spPr>
      </p:pic>
      <p:sp>
        <p:nvSpPr>
          <p:cNvPr id="5" name="Slide Number Placeholder 4"/>
          <p:cNvSpPr>
            <a:spLocks noGrp="1"/>
          </p:cNvSpPr>
          <p:nvPr>
            <p:ph type="sldNum" sz="quarter" idx="4"/>
          </p:nvPr>
        </p:nvSpPr>
        <p:spPr/>
        <p:txBody>
          <a:bodyPr/>
          <a:lstStyle/>
          <a:p>
            <a:fld id="{9F58998E-2429-314E-B86C-A079AABAA7E0}" type="slidenum">
              <a:rPr lang="en-US" smtClean="0"/>
              <a:t>34</a:t>
            </a:fld>
            <a:endParaRPr lang="en-US" dirty="0"/>
          </a:p>
        </p:txBody>
      </p:sp>
      <p:pic>
        <p:nvPicPr>
          <p:cNvPr id="19" name="keyboard 1-2"/>
          <p:cNvPicPr>
            <a:picLocks noChangeAspect="1"/>
          </p:cNvPicPr>
          <p:nvPr/>
        </p:nvPicPr>
        <p:blipFill>
          <a:blip r:embed="rId4"/>
          <a:stretch>
            <a:fillRect/>
          </a:stretch>
        </p:blipFill>
        <p:spPr>
          <a:xfrm>
            <a:off x="2234191" y="2772258"/>
            <a:ext cx="4343400" cy="3474720"/>
          </a:xfrm>
          <a:prstGeom prst="rect">
            <a:avLst/>
          </a:prstGeom>
        </p:spPr>
      </p:pic>
      <p:pic>
        <p:nvPicPr>
          <p:cNvPr id="22" name="keyboard2-2"/>
          <p:cNvPicPr>
            <a:picLocks noChangeAspect="1"/>
          </p:cNvPicPr>
          <p:nvPr/>
        </p:nvPicPr>
        <p:blipFill>
          <a:blip r:embed="rId5"/>
          <a:stretch>
            <a:fillRect/>
          </a:stretch>
        </p:blipFill>
        <p:spPr>
          <a:xfrm>
            <a:off x="2234191" y="2772258"/>
            <a:ext cx="4343400" cy="3474720"/>
          </a:xfrm>
          <a:prstGeom prst="rect">
            <a:avLst/>
          </a:prstGeom>
        </p:spPr>
      </p:pic>
    </p:spTree>
    <p:extLst>
      <p:ext uri="{BB962C8B-B14F-4D97-AF65-F5344CB8AC3E}">
        <p14:creationId xmlns:p14="http://schemas.microsoft.com/office/powerpoint/2010/main" val="369380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700"/>
                                        <p:tgtEl>
                                          <p:spTgt spid="23"/>
                                        </p:tgtEl>
                                      </p:cBhvr>
                                    </p:animEffect>
                                  </p:childTnLst>
                                </p:cTn>
                              </p:par>
                            </p:childTnLst>
                          </p:cTn>
                        </p:par>
                        <p:par>
                          <p:cTn id="21" fill="hold">
                            <p:stCondLst>
                              <p:cond delay="1200"/>
                            </p:stCondLst>
                            <p:childTnLst>
                              <p:par>
                                <p:cTn id="22" presetID="10" presetClass="entr" presetSubtype="0"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700"/>
                                        <p:tgtEl>
                                          <p:spTgt spid="19"/>
                                        </p:tgtEl>
                                      </p:cBhvr>
                                    </p:animEffect>
                                  </p:childTnLst>
                                </p:cTn>
                              </p:par>
                            </p:childTnLst>
                          </p:cTn>
                        </p:par>
                        <p:par>
                          <p:cTn id="25" fill="hold">
                            <p:stCondLst>
                              <p:cond delay="1900"/>
                            </p:stCondLst>
                            <p:childTnLst>
                              <p:par>
                                <p:cTn id="26" presetID="10" presetClass="entr" presetSubtype="0" fill="hold" nodeType="after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7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Applying action model</a:t>
            </a:r>
          </a:p>
        </p:txBody>
      </p:sp>
      <p:sp>
        <p:nvSpPr>
          <p:cNvPr id="2" name="Content Placeholder 1"/>
          <p:cNvSpPr>
            <a:spLocks noGrp="1"/>
          </p:cNvSpPr>
          <p:nvPr>
            <p:ph sz="quarter" idx="10"/>
          </p:nvPr>
        </p:nvSpPr>
        <p:spPr/>
        <p:txBody>
          <a:bodyPr/>
          <a:lstStyle/>
          <a:p>
            <a:r>
              <a:rPr lang="en-US" dirty="0"/>
              <a:t>Object relocation</a:t>
            </a:r>
          </a:p>
          <a:p>
            <a:pPr lvl="1"/>
            <a:r>
              <a:rPr lang="en-US" dirty="0"/>
              <a:t>Variation of same action</a:t>
            </a:r>
          </a:p>
          <a:p>
            <a:pPr lvl="1"/>
            <a:r>
              <a:rPr lang="en-US" dirty="0"/>
              <a:t>Transition between actions</a:t>
            </a:r>
          </a:p>
          <a:p>
            <a:pPr marL="457200" lvl="1" indent="0">
              <a:buNone/>
            </a:pPr>
            <a:endParaRPr lang="en-US" dirty="0"/>
          </a:p>
        </p:txBody>
      </p:sp>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10430" t="17778" r="12243" b="21544"/>
          <a:stretch/>
        </p:blipFill>
        <p:spPr>
          <a:xfrm>
            <a:off x="7055068" y="2231343"/>
            <a:ext cx="921330" cy="921331"/>
          </a:xfrm>
          <a:prstGeom prst="ellipse">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l="10430" t="17778" r="12243" b="21544"/>
          <a:stretch/>
        </p:blipFill>
        <p:spPr>
          <a:xfrm>
            <a:off x="7067164" y="3588287"/>
            <a:ext cx="921330" cy="921331"/>
          </a:xfrm>
          <a:prstGeom prst="ellipse">
            <a:avLst/>
          </a:prstGeom>
        </p:spPr>
      </p:pic>
      <p:pic>
        <p:nvPicPr>
          <p:cNvPr id="12" name="Picture 11"/>
          <p:cNvPicPr>
            <a:picLocks noChangeAspect="1"/>
          </p:cNvPicPr>
          <p:nvPr/>
        </p:nvPicPr>
        <p:blipFill rotWithShape="1">
          <a:blip r:embed="rId4"/>
          <a:srcRect l="498" t="8984" r="11935" b="25341"/>
          <a:stretch/>
        </p:blipFill>
        <p:spPr>
          <a:xfrm>
            <a:off x="7074788" y="4955492"/>
            <a:ext cx="933496" cy="933496"/>
          </a:xfrm>
          <a:prstGeom prst="ellipse">
            <a:avLst/>
          </a:prstGeom>
        </p:spPr>
      </p:pic>
      <p:sp>
        <p:nvSpPr>
          <p:cNvPr id="13" name="Isosceles Triangle 12"/>
          <p:cNvSpPr/>
          <p:nvPr/>
        </p:nvSpPr>
        <p:spPr>
          <a:xfrm rot="10800000">
            <a:off x="7323938" y="3315300"/>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Isosceles Triangle 13"/>
          <p:cNvSpPr/>
          <p:nvPr/>
        </p:nvSpPr>
        <p:spPr>
          <a:xfrm rot="10800000">
            <a:off x="7332180" y="4670351"/>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9" name="keyboard2"/>
          <p:cNvPicPr>
            <a:picLocks noChangeAspect="1"/>
          </p:cNvPicPr>
          <p:nvPr/>
        </p:nvPicPr>
        <p:blipFill>
          <a:blip r:embed="rId5"/>
          <a:stretch>
            <a:fillRect/>
          </a:stretch>
        </p:blipFill>
        <p:spPr>
          <a:xfrm>
            <a:off x="2234191" y="2772258"/>
            <a:ext cx="4343400" cy="3474720"/>
          </a:xfrm>
          <a:prstGeom prst="rect">
            <a:avLst/>
          </a:prstGeom>
        </p:spPr>
      </p:pic>
      <p:pic>
        <p:nvPicPr>
          <p:cNvPr id="5" name="keyboard apart"/>
          <p:cNvPicPr>
            <a:picLocks noChangeAspect="1"/>
          </p:cNvPicPr>
          <p:nvPr/>
        </p:nvPicPr>
        <p:blipFill>
          <a:blip r:embed="rId6"/>
          <a:stretch>
            <a:fillRect/>
          </a:stretch>
        </p:blipFill>
        <p:spPr>
          <a:xfrm>
            <a:off x="2234191" y="2772258"/>
            <a:ext cx="4343400" cy="3474720"/>
          </a:xfrm>
          <a:prstGeom prst="rect">
            <a:avLst/>
          </a:prstGeom>
        </p:spPr>
      </p:pic>
      <p:pic>
        <p:nvPicPr>
          <p:cNvPr id="6" name="laptop"/>
          <p:cNvPicPr>
            <a:picLocks noChangeAspect="1"/>
          </p:cNvPicPr>
          <p:nvPr/>
        </p:nvPicPr>
        <p:blipFill>
          <a:blip r:embed="rId7"/>
          <a:stretch>
            <a:fillRect/>
          </a:stretch>
        </p:blipFill>
        <p:spPr>
          <a:xfrm>
            <a:off x="2234191" y="2772258"/>
            <a:ext cx="4343400" cy="3474720"/>
          </a:xfrm>
          <a:prstGeom prst="rect">
            <a:avLst/>
          </a:prstGeom>
        </p:spPr>
      </p:pic>
      <p:sp>
        <p:nvSpPr>
          <p:cNvPr id="7" name="Slide Number Placeholder 6"/>
          <p:cNvSpPr>
            <a:spLocks noGrp="1"/>
          </p:cNvSpPr>
          <p:nvPr>
            <p:ph type="sldNum" sz="quarter" idx="4"/>
          </p:nvPr>
        </p:nvSpPr>
        <p:spPr/>
        <p:txBody>
          <a:bodyPr/>
          <a:lstStyle/>
          <a:p>
            <a:fld id="{9F58998E-2429-314E-B86C-A079AABAA7E0}" type="slidenum">
              <a:rPr lang="en-US" smtClean="0"/>
              <a:t>35</a:t>
            </a:fld>
            <a:endParaRPr lang="en-US" dirty="0"/>
          </a:p>
        </p:txBody>
      </p:sp>
    </p:spTree>
    <p:extLst>
      <p:ext uri="{BB962C8B-B14F-4D97-AF65-F5344CB8AC3E}">
        <p14:creationId xmlns:p14="http://schemas.microsoft.com/office/powerpoint/2010/main" val="411841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fade">
                                      <p:cBhvr>
                                        <p:cTn id="7" dur="500"/>
                                        <p:tgtEl>
                                          <p:spTgt spid="2">
                                            <p:txEl>
                                              <p:pRg st="2" end="2"/>
                                            </p:txEl>
                                          </p:spTgt>
                                        </p:tgtEl>
                                      </p:cBhvr>
                                    </p:animEffect>
                                  </p:childTnLst>
                                </p:cTn>
                              </p:par>
                            </p:childTnLst>
                          </p:cTn>
                        </p:par>
                        <p:par>
                          <p:cTn id="8" fill="hold">
                            <p:stCondLst>
                              <p:cond delay="1000"/>
                            </p:stCondLst>
                            <p:childTnLst>
                              <p:par>
                                <p:cTn id="9" presetID="10" presetClass="entr" presetSubtype="0" fill="hold" nodeType="afterEffect">
                                  <p:stCondLst>
                                    <p:cond delay="50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500"/>
                                        <p:tgtEl>
                                          <p:spTgt spid="14"/>
                                        </p:tgtEl>
                                      </p:cBhvr>
                                    </p:animEffect>
                                  </p:childTnLst>
                                </p:cTn>
                              </p:par>
                            </p:childTnLst>
                          </p:cTn>
                        </p:par>
                        <p:par>
                          <p:cTn id="15" fill="hold">
                            <p:stCondLst>
                              <p:cond delay="20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700"/>
                                        <p:tgtEl>
                                          <p:spTgt spid="5"/>
                                        </p:tgtEl>
                                      </p:cBhvr>
                                    </p:animEffect>
                                  </p:childTnLst>
                                </p:cTn>
                              </p:par>
                            </p:childTnLst>
                          </p:cTn>
                        </p:par>
                        <p:par>
                          <p:cTn id="19" fill="hold">
                            <p:stCondLst>
                              <p:cond delay="2700"/>
                            </p:stCondLst>
                            <p:childTnLst>
                              <p:par>
                                <p:cTn id="20" presetID="10" presetClass="entr" presetSubtype="0"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Scene evolution</a:t>
            </a:r>
          </a:p>
        </p:txBody>
      </p:sp>
      <p:pic>
        <p:nvPicPr>
          <p:cNvPr id="5" name="frame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374" y="1168446"/>
            <a:ext cx="5232400" cy="4181559"/>
          </a:xfrm>
          <a:prstGeom prst="rect">
            <a:avLst/>
          </a:prstGeom>
        </p:spPr>
      </p:pic>
      <p:pic>
        <p:nvPicPr>
          <p:cNvPr id="6" name="frame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8417" y="1171395"/>
            <a:ext cx="5228428" cy="4178385"/>
          </a:xfrm>
          <a:prstGeom prst="rect">
            <a:avLst/>
          </a:prstGeom>
        </p:spPr>
      </p:pic>
      <p:pic>
        <p:nvPicPr>
          <p:cNvPr id="7" name="frame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8417" y="1171395"/>
            <a:ext cx="5228428" cy="4178385"/>
          </a:xfrm>
          <a:prstGeom prst="rect">
            <a:avLst/>
          </a:prstGeom>
        </p:spPr>
      </p:pic>
      <p:pic>
        <p:nvPicPr>
          <p:cNvPr id="8" name="frame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48417" y="1171395"/>
            <a:ext cx="5228428" cy="4178385"/>
          </a:xfrm>
          <a:prstGeom prst="rect">
            <a:avLst/>
          </a:prstGeom>
        </p:spPr>
      </p:pic>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10430" t="17778" r="12243" b="21544"/>
          <a:stretch/>
        </p:blipFill>
        <p:spPr>
          <a:xfrm>
            <a:off x="2647831" y="5373825"/>
            <a:ext cx="921330" cy="921331"/>
          </a:xfrm>
          <a:prstGeom prst="ellipse">
            <a:avLst/>
          </a:prstGeom>
        </p:spPr>
      </p:pic>
      <p:pic>
        <p:nvPicPr>
          <p:cNvPr id="10" name="Picture 9"/>
          <p:cNvPicPr>
            <a:picLocks noChangeAspect="1"/>
          </p:cNvPicPr>
          <p:nvPr/>
        </p:nvPicPr>
        <p:blipFill rotWithShape="1">
          <a:blip r:embed="rId8"/>
          <a:srcRect l="498" t="8984" r="11935" b="25341"/>
          <a:stretch/>
        </p:blipFill>
        <p:spPr>
          <a:xfrm>
            <a:off x="4088877" y="5361660"/>
            <a:ext cx="933496" cy="933496"/>
          </a:xfrm>
          <a:prstGeom prst="ellipse">
            <a:avLst/>
          </a:prstGeom>
        </p:spPr>
      </p:pic>
      <p:pic>
        <p:nvPicPr>
          <p:cNvPr id="11" name="Picture 10"/>
          <p:cNvPicPr>
            <a:picLocks noChangeAspect="1"/>
          </p:cNvPicPr>
          <p:nvPr/>
        </p:nvPicPr>
        <p:blipFill rotWithShape="1">
          <a:blip r:embed="rId9"/>
          <a:srcRect l="2486" t="13353" r="39704"/>
          <a:stretch/>
        </p:blipFill>
        <p:spPr>
          <a:xfrm>
            <a:off x="5542089" y="5381530"/>
            <a:ext cx="913626" cy="913626"/>
          </a:xfrm>
          <a:prstGeom prst="ellipse">
            <a:avLst/>
          </a:prstGeom>
        </p:spPr>
      </p:pic>
      <p:sp>
        <p:nvSpPr>
          <p:cNvPr id="12" name="Isosceles Triangle 11"/>
          <p:cNvSpPr/>
          <p:nvPr/>
        </p:nvSpPr>
        <p:spPr>
          <a:xfrm rot="5400000">
            <a:off x="3650522"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3" name="Isosceles Triangle 12"/>
          <p:cNvSpPr/>
          <p:nvPr/>
        </p:nvSpPr>
        <p:spPr>
          <a:xfrm rot="5400000">
            <a:off x="5090450" y="576754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4" name="Slide Number Placeholder 13"/>
          <p:cNvSpPr>
            <a:spLocks noGrp="1"/>
          </p:cNvSpPr>
          <p:nvPr>
            <p:ph type="sldNum" sz="quarter" idx="4"/>
          </p:nvPr>
        </p:nvSpPr>
        <p:spPr/>
        <p:txBody>
          <a:bodyPr/>
          <a:lstStyle/>
          <a:p>
            <a:fld id="{9F58998E-2429-314E-B86C-A079AABAA7E0}" type="slidenum">
              <a:rPr lang="en-US" smtClean="0"/>
              <a:t>36</a:t>
            </a:fld>
            <a:endParaRPr lang="en-US" dirty="0"/>
          </a:p>
        </p:txBody>
      </p:sp>
      <p:sp>
        <p:nvSpPr>
          <p:cNvPr id="15" name="TextBox 14"/>
          <p:cNvSpPr txBox="1"/>
          <p:nvPr/>
        </p:nvSpPr>
        <p:spPr>
          <a:xfrm>
            <a:off x="358814" y="1077955"/>
            <a:ext cx="2569358" cy="584775"/>
          </a:xfrm>
          <a:prstGeom prst="rect">
            <a:avLst/>
          </a:prstGeom>
          <a:noFill/>
        </p:spPr>
        <p:txBody>
          <a:bodyPr wrap="none" rtlCol="0">
            <a:spAutoFit/>
          </a:bodyPr>
          <a:lstStyle/>
          <a:p>
            <a:r>
              <a:rPr lang="en-US" sz="3200" b="1" dirty="0"/>
              <a:t>Use computer</a:t>
            </a:r>
          </a:p>
        </p:txBody>
      </p:sp>
      <p:sp>
        <p:nvSpPr>
          <p:cNvPr id="16" name="TextBox 15"/>
          <p:cNvSpPr txBox="1"/>
          <p:nvPr/>
        </p:nvSpPr>
        <p:spPr>
          <a:xfrm>
            <a:off x="358814" y="1077955"/>
            <a:ext cx="2016065" cy="584775"/>
          </a:xfrm>
          <a:prstGeom prst="rect">
            <a:avLst/>
          </a:prstGeom>
          <a:noFill/>
        </p:spPr>
        <p:txBody>
          <a:bodyPr wrap="none" rtlCol="0">
            <a:spAutoFit/>
          </a:bodyPr>
          <a:lstStyle/>
          <a:p>
            <a:r>
              <a:rPr lang="en-US" sz="3200" b="1" dirty="0"/>
              <a:t>Use laptop</a:t>
            </a:r>
          </a:p>
        </p:txBody>
      </p:sp>
      <p:sp>
        <p:nvSpPr>
          <p:cNvPr id="17" name="TextBox 16"/>
          <p:cNvSpPr txBox="1"/>
          <p:nvPr/>
        </p:nvSpPr>
        <p:spPr>
          <a:xfrm>
            <a:off x="358814" y="1077955"/>
            <a:ext cx="1925976" cy="584775"/>
          </a:xfrm>
          <a:prstGeom prst="rect">
            <a:avLst/>
          </a:prstGeom>
          <a:noFill/>
        </p:spPr>
        <p:txBody>
          <a:bodyPr wrap="none" rtlCol="0">
            <a:spAutoFit/>
          </a:bodyPr>
          <a:lstStyle/>
          <a:p>
            <a:r>
              <a:rPr lang="en-US" sz="3200" b="1" dirty="0"/>
              <a:t>Eat dinner</a:t>
            </a:r>
          </a:p>
        </p:txBody>
      </p:sp>
      <p:sp>
        <p:nvSpPr>
          <p:cNvPr id="18" name="TextBox 17"/>
          <p:cNvSpPr txBox="1"/>
          <p:nvPr/>
        </p:nvSpPr>
        <p:spPr>
          <a:xfrm>
            <a:off x="358814" y="1064679"/>
            <a:ext cx="2252540" cy="584775"/>
          </a:xfrm>
          <a:prstGeom prst="rect">
            <a:avLst/>
          </a:prstGeom>
          <a:noFill/>
        </p:spPr>
        <p:txBody>
          <a:bodyPr wrap="none" rtlCol="0">
            <a:spAutoFit/>
          </a:bodyPr>
          <a:lstStyle/>
          <a:p>
            <a:r>
              <a:rPr lang="en-US" sz="3200" b="1" dirty="0"/>
              <a:t>Initial Scene</a:t>
            </a:r>
          </a:p>
        </p:txBody>
      </p:sp>
    </p:spTree>
    <p:extLst>
      <p:ext uri="{BB962C8B-B14F-4D97-AF65-F5344CB8AC3E}">
        <p14:creationId xmlns:p14="http://schemas.microsoft.com/office/powerpoint/2010/main" val="141892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 presetClass="exit" presetSubtype="0" fill="hold" grpId="1" nodeType="withEffect">
                                  <p:stCondLst>
                                    <p:cond delay="0"/>
                                  </p:stCondLst>
                                  <p:childTnLst>
                                    <p:set>
                                      <p:cBhvr>
                                        <p:cTn id="9" dur="1" fill="hold">
                                          <p:stCondLst>
                                            <p:cond delay="0"/>
                                          </p:stCondLst>
                                        </p:cTn>
                                        <p:tgtEl>
                                          <p:spTgt spid="18"/>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par>
                          <p:cTn id="13" fill="hold">
                            <p:stCondLst>
                              <p:cond delay="1000"/>
                            </p:stCondLst>
                            <p:childTnLst>
                              <p:par>
                                <p:cTn id="14" presetID="10" presetClass="entr" presetSubtype="0" fill="hold" nodeType="afterEffect">
                                  <p:stCondLst>
                                    <p:cond delay="10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000"/>
                                        <p:tgtEl>
                                          <p:spTgt spid="7"/>
                                        </p:tgtEl>
                                      </p:cBhvr>
                                    </p:animEffect>
                                  </p:childTnLst>
                                </p:cTn>
                              </p:par>
                              <p:par>
                                <p:cTn id="17" presetID="1" presetClass="exit" presetSubtype="0" fill="hold" grpId="1" nodeType="withEffect">
                                  <p:stCondLst>
                                    <p:cond delay="1000"/>
                                  </p:stCondLst>
                                  <p:childTnLst>
                                    <p:set>
                                      <p:cBhvr>
                                        <p:cTn id="18" dur="1" fill="hold">
                                          <p:stCondLst>
                                            <p:cond delay="0"/>
                                          </p:stCondLst>
                                        </p:cTn>
                                        <p:tgtEl>
                                          <p:spTgt spid="15"/>
                                        </p:tgtEl>
                                        <p:attrNameLst>
                                          <p:attrName>style.visibility</p:attrName>
                                        </p:attrNameLst>
                                      </p:cBhvr>
                                      <p:to>
                                        <p:strVal val="hidden"/>
                                      </p:to>
                                    </p:set>
                                  </p:childTnLst>
                                </p:cTn>
                              </p:par>
                              <p:par>
                                <p:cTn id="19" presetID="10" presetClass="entr" presetSubtype="0" fill="hold" grpId="0" nodeType="withEffect">
                                  <p:stCondLst>
                                    <p:cond delay="100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par>
                          <p:cTn id="22" fill="hold">
                            <p:stCondLst>
                              <p:cond delay="3000"/>
                            </p:stCondLst>
                            <p:childTnLst>
                              <p:par>
                                <p:cTn id="23" presetID="10" presetClass="entr" presetSubtype="0" fill="hold" nodeType="afterEffect">
                                  <p:stCondLst>
                                    <p:cond delay="10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1" presetClass="exit" presetSubtype="0" fill="hold" grpId="1" nodeType="withEffect">
                                  <p:stCondLst>
                                    <p:cond delay="1000"/>
                                  </p:stCondLst>
                                  <p:childTnLst>
                                    <p:set>
                                      <p:cBhvr>
                                        <p:cTn id="27" dur="1" fill="hold">
                                          <p:stCondLst>
                                            <p:cond delay="0"/>
                                          </p:stCondLst>
                                        </p:cTn>
                                        <p:tgtEl>
                                          <p:spTgt spid="16"/>
                                        </p:tgtEl>
                                        <p:attrNameLst>
                                          <p:attrName>style.visibility</p:attrName>
                                        </p:attrNameLst>
                                      </p:cBhvr>
                                      <p:to>
                                        <p:strVal val="hidden"/>
                                      </p:to>
                                    </p:set>
                                  </p:childTnLst>
                                </p:cTn>
                              </p:par>
                              <p:par>
                                <p:cTn id="28" presetID="10" presetClass="entr" presetSubtype="0" fill="hold" grpId="0" nodeType="withEffect">
                                  <p:stCondLst>
                                    <p:cond delay="100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6" grpId="0"/>
      <p:bldP spid="16" grpId="1"/>
      <p:bldP spid="17" grpId="0"/>
      <p:bldP spid="18"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a:t>
            </a:r>
          </a:p>
        </p:txBody>
      </p:sp>
      <p:pic>
        <p:nvPicPr>
          <p:cNvPr id="5" name="f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016" y="1114177"/>
            <a:ext cx="6865803" cy="5029200"/>
          </a:xfrm>
          <a:prstGeom prst="rect">
            <a:avLst/>
          </a:prstGeom>
        </p:spPr>
      </p:pic>
      <p:pic>
        <p:nvPicPr>
          <p:cNvPr id="6" name="f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6016" y="1114177"/>
            <a:ext cx="6865803" cy="5029200"/>
          </a:xfrm>
          <a:prstGeom prst="rect">
            <a:avLst/>
          </a:prstGeom>
        </p:spPr>
      </p:pic>
      <p:pic>
        <p:nvPicPr>
          <p:cNvPr id="7" name="f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6016" y="1114177"/>
            <a:ext cx="6865803" cy="5029200"/>
          </a:xfrm>
          <a:prstGeom prst="rect">
            <a:avLst/>
          </a:prstGeom>
        </p:spPr>
      </p:pic>
      <p:pic>
        <p:nvPicPr>
          <p:cNvPr id="8" name="f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76016" y="1114177"/>
            <a:ext cx="6865803" cy="5029200"/>
          </a:xfrm>
          <a:prstGeom prst="rect">
            <a:avLst/>
          </a:prstGeom>
        </p:spPr>
      </p:pic>
      <p:sp>
        <p:nvSpPr>
          <p:cNvPr id="2" name="Slide Number Placeholder 1"/>
          <p:cNvSpPr>
            <a:spLocks noGrp="1"/>
          </p:cNvSpPr>
          <p:nvPr>
            <p:ph type="sldNum" sz="quarter" idx="4"/>
          </p:nvPr>
        </p:nvSpPr>
        <p:spPr/>
        <p:txBody>
          <a:bodyPr/>
          <a:lstStyle/>
          <a:p>
            <a:fld id="{9F58998E-2429-314E-B86C-A079AABAA7E0}" type="slidenum">
              <a:rPr lang="en-US" smtClean="0"/>
              <a:t>37</a:t>
            </a:fld>
            <a:endParaRPr lang="en-US" dirty="0"/>
          </a:p>
        </p:txBody>
      </p:sp>
      <p:sp>
        <p:nvSpPr>
          <p:cNvPr id="15" name="Oval 14"/>
          <p:cNvSpPr/>
          <p:nvPr/>
        </p:nvSpPr>
        <p:spPr>
          <a:xfrm rot="1239291">
            <a:off x="4817557" y="4407351"/>
            <a:ext cx="3082852" cy="1829193"/>
          </a:xfrm>
          <a:prstGeom prst="ellipse">
            <a:avLst/>
          </a:prstGeom>
          <a:noFill/>
          <a:ln w="508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p:nvCxnSpPr>
        <p:spPr>
          <a:xfrm flipH="1" flipV="1">
            <a:off x="4902200" y="2590800"/>
            <a:ext cx="2514600" cy="520700"/>
          </a:xfrm>
          <a:prstGeom prst="straightConnector1">
            <a:avLst/>
          </a:prstGeom>
          <a:ln w="57150">
            <a:solidFill>
              <a:srgbClr val="FF0000"/>
            </a:solidFill>
            <a:prstDash val="sysDash"/>
            <a:tailEnd type="triangle"/>
          </a:ln>
        </p:spPr>
        <p:style>
          <a:lnRef idx="3">
            <a:schemeClr val="accent6"/>
          </a:lnRef>
          <a:fillRef idx="0">
            <a:schemeClr val="accent6"/>
          </a:fillRef>
          <a:effectRef idx="2">
            <a:schemeClr val="accent6"/>
          </a:effectRef>
          <a:fontRef idx="minor">
            <a:schemeClr val="tx1"/>
          </a:fontRef>
        </p:style>
      </p:cxnSp>
      <p:sp>
        <p:nvSpPr>
          <p:cNvPr id="11" name="TextBox 10"/>
          <p:cNvSpPr txBox="1"/>
          <p:nvPr/>
        </p:nvSpPr>
        <p:spPr>
          <a:xfrm>
            <a:off x="759002" y="985388"/>
            <a:ext cx="2222083" cy="584775"/>
          </a:xfrm>
          <a:prstGeom prst="rect">
            <a:avLst/>
          </a:prstGeom>
          <a:noFill/>
        </p:spPr>
        <p:txBody>
          <a:bodyPr wrap="none" rtlCol="0">
            <a:spAutoFit/>
          </a:bodyPr>
          <a:lstStyle/>
          <a:p>
            <a:r>
              <a:rPr lang="en-US" sz="3200" b="1" dirty="0"/>
              <a:t>Initial scene</a:t>
            </a:r>
          </a:p>
        </p:txBody>
      </p:sp>
      <p:sp>
        <p:nvSpPr>
          <p:cNvPr id="12" name="TextBox 11"/>
          <p:cNvSpPr txBox="1"/>
          <p:nvPr/>
        </p:nvSpPr>
        <p:spPr>
          <a:xfrm>
            <a:off x="759002" y="992478"/>
            <a:ext cx="2569358" cy="584775"/>
          </a:xfrm>
          <a:prstGeom prst="rect">
            <a:avLst/>
          </a:prstGeom>
          <a:noFill/>
        </p:spPr>
        <p:txBody>
          <a:bodyPr wrap="none" rtlCol="0">
            <a:spAutoFit/>
          </a:bodyPr>
          <a:lstStyle/>
          <a:p>
            <a:r>
              <a:rPr lang="en-US" sz="3200" b="1" dirty="0"/>
              <a:t>Use computer</a:t>
            </a:r>
          </a:p>
        </p:txBody>
      </p:sp>
      <p:sp>
        <p:nvSpPr>
          <p:cNvPr id="14" name="TextBox 13"/>
          <p:cNvSpPr txBox="1"/>
          <p:nvPr/>
        </p:nvSpPr>
        <p:spPr>
          <a:xfrm>
            <a:off x="759002" y="978298"/>
            <a:ext cx="4355936" cy="584775"/>
          </a:xfrm>
          <a:prstGeom prst="rect">
            <a:avLst/>
          </a:prstGeom>
          <a:noFill/>
        </p:spPr>
        <p:txBody>
          <a:bodyPr wrap="none" rtlCol="0">
            <a:spAutoFit/>
          </a:bodyPr>
          <a:lstStyle/>
          <a:p>
            <a:r>
              <a:rPr lang="en-US" sz="3200" b="1" dirty="0"/>
              <a:t>Watch TV and read book</a:t>
            </a:r>
          </a:p>
        </p:txBody>
      </p:sp>
      <p:sp>
        <p:nvSpPr>
          <p:cNvPr id="18" name="TextBox 17"/>
          <p:cNvSpPr txBox="1"/>
          <p:nvPr/>
        </p:nvSpPr>
        <p:spPr>
          <a:xfrm>
            <a:off x="759002" y="964118"/>
            <a:ext cx="3262816" cy="584775"/>
          </a:xfrm>
          <a:prstGeom prst="rect">
            <a:avLst/>
          </a:prstGeom>
          <a:noFill/>
        </p:spPr>
        <p:txBody>
          <a:bodyPr wrap="none" rtlCol="0">
            <a:spAutoFit/>
          </a:bodyPr>
          <a:lstStyle/>
          <a:p>
            <a:r>
              <a:rPr lang="en-US" sz="3200" b="1" dirty="0"/>
              <a:t>Read book on bed</a:t>
            </a:r>
          </a:p>
        </p:txBody>
      </p:sp>
    </p:spTree>
    <p:extLst>
      <p:ext uri="{BB962C8B-B14F-4D97-AF65-F5344CB8AC3E}">
        <p14:creationId xmlns:p14="http://schemas.microsoft.com/office/powerpoint/2010/main" val="402055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7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childTnLst>
                                </p:cTn>
                              </p:par>
                              <p:par>
                                <p:cTn id="15" presetID="1" presetClass="exit" presetSubtype="0" fill="hold" grpId="1" nodeType="withEffect">
                                  <p:stCondLst>
                                    <p:cond delay="700"/>
                                  </p:stCondLst>
                                  <p:childTnLst>
                                    <p:set>
                                      <p:cBhvr>
                                        <p:cTn id="16" dur="1" fill="hold">
                                          <p:stCondLst>
                                            <p:cond delay="0"/>
                                          </p:stCondLst>
                                        </p:cTn>
                                        <p:tgtEl>
                                          <p:spTgt spid="11"/>
                                        </p:tgtEl>
                                        <p:attrNameLst>
                                          <p:attrName>style.visibility</p:attrName>
                                        </p:attrNameLst>
                                      </p:cBhvr>
                                      <p:to>
                                        <p:strVal val="hidden"/>
                                      </p:to>
                                    </p:set>
                                  </p:childTnLst>
                                </p:cTn>
                              </p:par>
                              <p:par>
                                <p:cTn id="17" presetID="10" presetClass="entr" presetSubtype="0" fill="hold" grpId="0" nodeType="withEffect">
                                  <p:stCondLst>
                                    <p:cond delay="7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 presetClass="exit" presetSubtype="0" fill="hold" grpId="1" nodeType="withEffect">
                                  <p:stCondLst>
                                    <p:cond delay="0"/>
                                  </p:stCondLst>
                                  <p:childTnLst>
                                    <p:set>
                                      <p:cBhvr>
                                        <p:cTn id="29" dur="1" fill="hold">
                                          <p:stCondLst>
                                            <p:cond delay="0"/>
                                          </p:stCondLst>
                                        </p:cTn>
                                        <p:tgtEl>
                                          <p:spTgt spid="12"/>
                                        </p:tgtEl>
                                        <p:attrNameLst>
                                          <p:attrName>style.visibility</p:attrName>
                                        </p:attrNameLst>
                                      </p:cBhvr>
                                      <p:to>
                                        <p:strVal val="hidden"/>
                                      </p:to>
                                    </p:se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childTnLst>
                                </p:cTn>
                              </p:par>
                              <p:par>
                                <p:cTn id="39" presetID="1" presetClass="exit" presetSubtype="0" fill="hold" grpId="1" nodeType="withEffect">
                                  <p:stCondLst>
                                    <p:cond delay="0"/>
                                  </p:stCondLst>
                                  <p:childTnLst>
                                    <p:set>
                                      <p:cBhvr>
                                        <p:cTn id="40" dur="1" fill="hold">
                                          <p:stCondLst>
                                            <p:cond delay="0"/>
                                          </p:stCondLst>
                                        </p:cTn>
                                        <p:tgtEl>
                                          <p:spTgt spid="14"/>
                                        </p:tgtEl>
                                        <p:attrNameLst>
                                          <p:attrName>style.visibility</p:attrName>
                                        </p:attrNameLst>
                                      </p:cBhvr>
                                      <p:to>
                                        <p:strVal val="hidden"/>
                                      </p:to>
                                    </p:set>
                                  </p:childTnLst>
                                </p:cTn>
                              </p:par>
                              <p:par>
                                <p:cTn id="41" presetID="10" presetClass="entr" presetSubtype="0" fill="hold" nodeType="withEffect">
                                  <p:stCondLst>
                                    <p:cond delay="3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7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1" grpId="0"/>
      <p:bldP spid="11" grpId="1"/>
      <p:bldP spid="12" grpId="0"/>
      <p:bldP spid="12" grpId="1"/>
      <p:bldP spid="14" grpId="0"/>
      <p:bldP spid="14" grpId="1"/>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a:t>
            </a:r>
          </a:p>
        </p:txBody>
      </p:sp>
      <p:sp>
        <p:nvSpPr>
          <p:cNvPr id="4" name="Slide Number Placeholder 3"/>
          <p:cNvSpPr>
            <a:spLocks noGrp="1"/>
          </p:cNvSpPr>
          <p:nvPr>
            <p:ph type="sldNum" sz="quarter" idx="4"/>
          </p:nvPr>
        </p:nvSpPr>
        <p:spPr/>
        <p:txBody>
          <a:bodyPr/>
          <a:lstStyle/>
          <a:p>
            <a:fld id="{9F58998E-2429-314E-B86C-A079AABAA7E0}" type="slidenum">
              <a:rPr lang="en-US" smtClean="0"/>
              <a:pPr/>
              <a:t>38</a:t>
            </a:fld>
            <a:endParaRPr lang="en-US" dirty="0"/>
          </a:p>
        </p:txBody>
      </p:sp>
      <p:sp>
        <p:nvSpPr>
          <p:cNvPr id="15" name="TextBox 14"/>
          <p:cNvSpPr txBox="1"/>
          <p:nvPr/>
        </p:nvSpPr>
        <p:spPr>
          <a:xfrm>
            <a:off x="873303" y="1131833"/>
            <a:ext cx="2222083" cy="584775"/>
          </a:xfrm>
          <a:prstGeom prst="rect">
            <a:avLst/>
          </a:prstGeom>
          <a:noFill/>
        </p:spPr>
        <p:txBody>
          <a:bodyPr wrap="none" rtlCol="0">
            <a:spAutoFit/>
          </a:bodyPr>
          <a:lstStyle/>
          <a:p>
            <a:r>
              <a:rPr lang="en-US" sz="3200" b="1" dirty="0"/>
              <a:t>Initial scene</a:t>
            </a:r>
          </a:p>
        </p:txBody>
      </p:sp>
      <p:sp>
        <p:nvSpPr>
          <p:cNvPr id="18" name="TextBox 17"/>
          <p:cNvSpPr txBox="1"/>
          <p:nvPr/>
        </p:nvSpPr>
        <p:spPr>
          <a:xfrm>
            <a:off x="873303" y="1131833"/>
            <a:ext cx="2877519" cy="584775"/>
          </a:xfrm>
          <a:prstGeom prst="rect">
            <a:avLst/>
          </a:prstGeom>
          <a:noFill/>
        </p:spPr>
        <p:txBody>
          <a:bodyPr wrap="none" rtlCol="0">
            <a:spAutoFit/>
          </a:bodyPr>
          <a:lstStyle/>
          <a:p>
            <a:r>
              <a:rPr lang="en-US" sz="3200" b="1" dirty="0"/>
              <a:t>After 15 actions</a:t>
            </a:r>
          </a:p>
        </p:txBody>
      </p:sp>
      <p:pic>
        <p:nvPicPr>
          <p:cNvPr id="5" name="p0"/>
          <p:cNvPicPr>
            <a:picLocks noChangeAspect="1"/>
          </p:cNvPicPr>
          <p:nvPr/>
        </p:nvPicPr>
        <p:blipFill>
          <a:blip r:embed="rId3"/>
          <a:stretch>
            <a:fillRect/>
          </a:stretch>
        </p:blipFill>
        <p:spPr>
          <a:xfrm>
            <a:off x="358742" y="1565242"/>
            <a:ext cx="8468991" cy="4680000"/>
          </a:xfrm>
          <a:prstGeom prst="rect">
            <a:avLst/>
          </a:prstGeom>
        </p:spPr>
      </p:pic>
      <p:pic>
        <p:nvPicPr>
          <p:cNvPr id="9" name="Picture 8"/>
          <p:cNvPicPr>
            <a:picLocks noChangeAspect="1"/>
          </p:cNvPicPr>
          <p:nvPr/>
        </p:nvPicPr>
        <p:blipFill>
          <a:blip r:embed="rId4"/>
          <a:stretch>
            <a:fillRect/>
          </a:stretch>
        </p:blipFill>
        <p:spPr>
          <a:xfrm>
            <a:off x="358741" y="1565242"/>
            <a:ext cx="8468992" cy="4680000"/>
          </a:xfrm>
          <a:prstGeom prst="rect">
            <a:avLst/>
          </a:prstGeom>
        </p:spPr>
      </p:pic>
      <p:sp>
        <p:nvSpPr>
          <p:cNvPr id="14" name="Oval 13"/>
          <p:cNvSpPr/>
          <p:nvPr/>
        </p:nvSpPr>
        <p:spPr>
          <a:xfrm rot="5005823">
            <a:off x="6178801" y="2821822"/>
            <a:ext cx="1290124" cy="794311"/>
          </a:xfrm>
          <a:prstGeom prst="ellipse">
            <a:avLst/>
          </a:prstGeom>
          <a:noFill/>
          <a:ln w="508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rot="5005823">
            <a:off x="6539339" y="4175568"/>
            <a:ext cx="1418657" cy="779509"/>
          </a:xfrm>
          <a:prstGeom prst="ellipse">
            <a:avLst/>
          </a:prstGeom>
          <a:noFill/>
          <a:ln w="508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887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 presetClass="exit" presetSubtype="0" fill="hold" grpId="1" nodeType="withEffect">
                                  <p:stCondLst>
                                    <p:cond delay="1000"/>
                                  </p:stCondLst>
                                  <p:childTnLst>
                                    <p:set>
                                      <p:cBhvr>
                                        <p:cTn id="13" dur="1" fill="hold">
                                          <p:stCondLst>
                                            <p:cond delay="0"/>
                                          </p:stCondLst>
                                        </p:cTn>
                                        <p:tgtEl>
                                          <p:spTgt spid="15"/>
                                        </p:tgtEl>
                                        <p:attrNameLst>
                                          <p:attrName>style.visibility</p:attrName>
                                        </p:attrNameLst>
                                      </p:cBhvr>
                                      <p:to>
                                        <p:strVal val="hidden"/>
                                      </p:to>
                                    </p:set>
                                  </p:childTnLst>
                                </p:cTn>
                              </p:par>
                              <p:par>
                                <p:cTn id="14" presetID="10" presetClass="entr" presetSubtype="0" fill="hold" grpId="0" nodeType="withEffect">
                                  <p:stCondLst>
                                    <p:cond delay="10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8" grpId="0"/>
      <p:bldP spid="14" grpId="0" animBg="1"/>
      <p:bldP spid="1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Dataset</a:t>
            </a:r>
          </a:p>
          <a:p>
            <a:endParaRPr lang="en-US" dirty="0"/>
          </a:p>
          <a:p>
            <a:pPr marL="0" indent="0">
              <a:buNone/>
            </a:pPr>
            <a:endParaRPr lang="en-US" dirty="0"/>
          </a:p>
          <a:p>
            <a:r>
              <a:rPr lang="en-US" dirty="0"/>
              <a:t>Action Type: 8 daily actions</a:t>
            </a:r>
          </a:p>
          <a:p>
            <a:pPr lvl="1"/>
            <a:endParaRPr lang="en-US" dirty="0"/>
          </a:p>
        </p:txBody>
      </p:sp>
      <p:sp>
        <p:nvSpPr>
          <p:cNvPr id="3" name="Title 2"/>
          <p:cNvSpPr>
            <a:spLocks noGrp="1"/>
          </p:cNvSpPr>
          <p:nvPr>
            <p:ph type="title"/>
          </p:nvPr>
        </p:nvSpPr>
        <p:spPr/>
        <p:txBody>
          <a:bodyPr/>
          <a:lstStyle/>
          <a:p>
            <a:r>
              <a:rPr lang="en-US" dirty="0"/>
              <a:t>Results</a:t>
            </a:r>
          </a:p>
        </p:txBody>
      </p:sp>
      <p:graphicFrame>
        <p:nvGraphicFramePr>
          <p:cNvPr id="6" name="Table 5"/>
          <p:cNvGraphicFramePr>
            <a:graphicFrameLocks noGrp="1"/>
          </p:cNvGraphicFramePr>
          <p:nvPr>
            <p:extLst>
              <p:ext uri="{D42A27DB-BD31-4B8C-83A1-F6EECF244321}">
                <p14:modId xmlns:p14="http://schemas.microsoft.com/office/powerpoint/2010/main" val="4191904992"/>
              </p:ext>
            </p:extLst>
          </p:nvPr>
        </p:nvGraphicFramePr>
        <p:xfrm>
          <a:off x="1618003" y="1700623"/>
          <a:ext cx="6585960" cy="978471"/>
        </p:xfrm>
        <a:graphic>
          <a:graphicData uri="http://schemas.openxmlformats.org/drawingml/2006/table">
            <a:tbl>
              <a:tblPr firstRow="1" bandRow="1">
                <a:tableStyleId>{5C22544A-7EE6-4342-B048-85BDC9FD1C3A}</a:tableStyleId>
              </a:tblPr>
              <a:tblGrid>
                <a:gridCol w="2195320">
                  <a:extLst>
                    <a:ext uri="{9D8B030D-6E8A-4147-A177-3AD203B41FA5}">
                      <a16:colId xmlns:a16="http://schemas.microsoft.com/office/drawing/2014/main" val="2784698091"/>
                    </a:ext>
                  </a:extLst>
                </a:gridCol>
                <a:gridCol w="2195320">
                  <a:extLst>
                    <a:ext uri="{9D8B030D-6E8A-4147-A177-3AD203B41FA5}">
                      <a16:colId xmlns:a16="http://schemas.microsoft.com/office/drawing/2014/main" val="3130573450"/>
                    </a:ext>
                  </a:extLst>
                </a:gridCol>
                <a:gridCol w="2195320">
                  <a:extLst>
                    <a:ext uri="{9D8B030D-6E8A-4147-A177-3AD203B41FA5}">
                      <a16:colId xmlns:a16="http://schemas.microsoft.com/office/drawing/2014/main" val="1028936029"/>
                    </a:ext>
                  </a:extLst>
                </a:gridCol>
              </a:tblGrid>
              <a:tr h="521271">
                <a:tc>
                  <a:txBody>
                    <a:bodyPr/>
                    <a:lstStyle/>
                    <a:p>
                      <a:pPr algn="ctr"/>
                      <a:r>
                        <a:rPr lang="en-US" sz="2400" dirty="0"/>
                        <a:t>COCO Photos #</a:t>
                      </a:r>
                      <a:endParaRPr lang="en-US" sz="2400" dirty="0">
                        <a:solidFill>
                          <a:schemeClr val="tx1"/>
                        </a:solidFill>
                      </a:endParaRPr>
                    </a:p>
                  </a:txBody>
                  <a:tcPr/>
                </a:tc>
                <a:tc>
                  <a:txBody>
                    <a:bodyPr/>
                    <a:lstStyle/>
                    <a:p>
                      <a:pPr algn="ctr"/>
                      <a:r>
                        <a:rPr lang="en-US" sz="2400" dirty="0"/>
                        <a:t>Web Images #</a:t>
                      </a:r>
                      <a:endParaRPr lang="en-US" sz="2400" dirty="0">
                        <a:solidFill>
                          <a:schemeClr val="tx1"/>
                        </a:solidFill>
                      </a:endParaRPr>
                    </a:p>
                  </a:txBody>
                  <a:tcPr/>
                </a:tc>
                <a:tc>
                  <a:txBody>
                    <a:bodyPr/>
                    <a:lstStyle/>
                    <a:p>
                      <a:pPr algn="ctr"/>
                      <a:r>
                        <a:rPr lang="en-US" sz="2400" dirty="0"/>
                        <a:t>Total #</a:t>
                      </a:r>
                      <a:endParaRPr lang="en-US" sz="2400" dirty="0">
                        <a:solidFill>
                          <a:schemeClr val="tx1"/>
                        </a:solidFill>
                      </a:endParaRPr>
                    </a:p>
                  </a:txBody>
                  <a:tcPr/>
                </a:tc>
                <a:extLst>
                  <a:ext uri="{0D108BD9-81ED-4DB2-BD59-A6C34878D82A}">
                    <a16:rowId xmlns:a16="http://schemas.microsoft.com/office/drawing/2014/main" val="3173019861"/>
                  </a:ext>
                </a:extLst>
              </a:tr>
              <a:tr h="457200">
                <a:tc>
                  <a:txBody>
                    <a:bodyPr/>
                    <a:lstStyle/>
                    <a:p>
                      <a:pPr algn="ctr"/>
                      <a:r>
                        <a:rPr lang="en-US" sz="2400" dirty="0"/>
                        <a:t>936</a:t>
                      </a:r>
                    </a:p>
                  </a:txBody>
                  <a:tcPr/>
                </a:tc>
                <a:tc>
                  <a:txBody>
                    <a:bodyPr/>
                    <a:lstStyle/>
                    <a:p>
                      <a:pPr algn="ctr"/>
                      <a:r>
                        <a:rPr lang="en-US" sz="2400" dirty="0"/>
                        <a:t>280</a:t>
                      </a:r>
                    </a:p>
                  </a:txBody>
                  <a:tcPr/>
                </a:tc>
                <a:tc>
                  <a:txBody>
                    <a:bodyPr/>
                    <a:lstStyle/>
                    <a:p>
                      <a:pPr algn="ctr"/>
                      <a:r>
                        <a:rPr lang="en-US" sz="2400" dirty="0"/>
                        <a:t>1216</a:t>
                      </a:r>
                    </a:p>
                  </a:txBody>
                  <a:tcPr/>
                </a:tc>
                <a:extLst>
                  <a:ext uri="{0D108BD9-81ED-4DB2-BD59-A6C34878D82A}">
                    <a16:rowId xmlns:a16="http://schemas.microsoft.com/office/drawing/2014/main" val="1158235881"/>
                  </a:ext>
                </a:extLst>
              </a:tr>
            </a:tbl>
          </a:graphicData>
        </a:graphic>
      </p:graphicFrame>
      <p:pic>
        <p:nvPicPr>
          <p:cNvPr id="7" name="Picture 6"/>
          <p:cNvPicPr>
            <a:picLocks noChangeAspect="1"/>
          </p:cNvPicPr>
          <p:nvPr/>
        </p:nvPicPr>
        <p:blipFill rotWithShape="1">
          <a:blip r:embed="rId3"/>
          <a:srcRect l="14359" t="7105" r="22336" b="7607"/>
          <a:stretch/>
        </p:blipFill>
        <p:spPr>
          <a:xfrm>
            <a:off x="2906558" y="3527453"/>
            <a:ext cx="1463040" cy="1463040"/>
          </a:xfrm>
          <a:prstGeom prst="rect">
            <a:avLst/>
          </a:prstGeom>
        </p:spPr>
      </p:pic>
      <p:pic>
        <p:nvPicPr>
          <p:cNvPr id="8" name="Picture 7"/>
          <p:cNvPicPr>
            <a:picLocks noChangeAspect="1"/>
          </p:cNvPicPr>
          <p:nvPr/>
        </p:nvPicPr>
        <p:blipFill rotWithShape="1">
          <a:blip r:embed="rId4"/>
          <a:srcRect l="18016" t="4547" r="13494" b="4134"/>
          <a:stretch/>
        </p:blipFill>
        <p:spPr>
          <a:xfrm>
            <a:off x="4841815" y="3527453"/>
            <a:ext cx="1463040" cy="1463040"/>
          </a:xfrm>
          <a:prstGeom prst="rect">
            <a:avLst/>
          </a:prstGeom>
        </p:spPr>
      </p:pic>
      <p:pic>
        <p:nvPicPr>
          <p:cNvPr id="9" name="Picture 8"/>
          <p:cNvPicPr>
            <a:picLocks noChangeAspect="1"/>
          </p:cNvPicPr>
          <p:nvPr/>
        </p:nvPicPr>
        <p:blipFill rotWithShape="1">
          <a:blip r:embed="rId5"/>
          <a:srcRect l="2486" t="13353" r="39704"/>
          <a:stretch/>
        </p:blipFill>
        <p:spPr>
          <a:xfrm>
            <a:off x="4841815" y="5107332"/>
            <a:ext cx="1463040" cy="1463040"/>
          </a:xfrm>
          <a:prstGeom prst="rect">
            <a:avLst/>
          </a:prstGeom>
        </p:spPr>
      </p:pic>
      <p:pic>
        <p:nvPicPr>
          <p:cNvPr id="10" name="Picture 9"/>
          <p:cNvPicPr>
            <a:picLocks noChangeAspect="1"/>
          </p:cNvPicPr>
          <p:nvPr/>
        </p:nvPicPr>
        <p:blipFill rotWithShape="1">
          <a:blip r:embed="rId6"/>
          <a:srcRect l="8882" t="19063" r="13492" b="22960"/>
          <a:stretch/>
        </p:blipFill>
        <p:spPr>
          <a:xfrm>
            <a:off x="971301" y="3527453"/>
            <a:ext cx="1463040" cy="1463040"/>
          </a:xfrm>
          <a:prstGeom prst="rect">
            <a:avLst/>
          </a:prstGeom>
        </p:spPr>
      </p:pic>
      <p:pic>
        <p:nvPicPr>
          <p:cNvPr id="11" name="Picture 10"/>
          <p:cNvPicPr>
            <a:picLocks noChangeAspect="1"/>
          </p:cNvPicPr>
          <p:nvPr/>
        </p:nvPicPr>
        <p:blipFill rotWithShape="1">
          <a:blip r:embed="rId7"/>
          <a:srcRect l="9750" t="4680" r="25609" b="9131"/>
          <a:stretch/>
        </p:blipFill>
        <p:spPr>
          <a:xfrm>
            <a:off x="964643" y="5092370"/>
            <a:ext cx="1463040" cy="1463040"/>
          </a:xfrm>
          <a:prstGeom prst="rect">
            <a:avLst/>
          </a:prstGeom>
        </p:spPr>
      </p:pic>
      <p:pic>
        <p:nvPicPr>
          <p:cNvPr id="12" name="Picture 11"/>
          <p:cNvPicPr>
            <a:picLocks noChangeAspect="1"/>
          </p:cNvPicPr>
          <p:nvPr/>
        </p:nvPicPr>
        <p:blipFill rotWithShape="1">
          <a:blip r:embed="rId8"/>
          <a:srcRect l="5543" t="21301" r="39960" b="6035"/>
          <a:stretch/>
        </p:blipFill>
        <p:spPr>
          <a:xfrm>
            <a:off x="6777071" y="3527453"/>
            <a:ext cx="1463040" cy="1463040"/>
          </a:xfrm>
          <a:prstGeom prst="rect">
            <a:avLst/>
          </a:prstGeom>
        </p:spPr>
      </p:pic>
      <p:pic>
        <p:nvPicPr>
          <p:cNvPr id="13" name="Picture 12"/>
          <p:cNvPicPr>
            <a:picLocks noChangeAspect="1"/>
          </p:cNvPicPr>
          <p:nvPr/>
        </p:nvPicPr>
        <p:blipFill rotWithShape="1">
          <a:blip r:embed="rId9"/>
          <a:srcRect l="15858" t="9482" r="21289" b="6717"/>
          <a:stretch/>
        </p:blipFill>
        <p:spPr>
          <a:xfrm>
            <a:off x="2903229" y="5092370"/>
            <a:ext cx="1463040" cy="1463040"/>
          </a:xfrm>
          <a:prstGeom prst="rect">
            <a:avLst/>
          </a:prstGeom>
        </p:spPr>
      </p:pic>
      <p:pic>
        <p:nvPicPr>
          <p:cNvPr id="15" name="Picture 14"/>
          <p:cNvPicPr>
            <a:picLocks noChangeAspect="1"/>
          </p:cNvPicPr>
          <p:nvPr/>
        </p:nvPicPr>
        <p:blipFill rotWithShape="1">
          <a:blip r:embed="rId10"/>
          <a:srcRect l="19315" t="-7973" r="7451" b="-9496"/>
          <a:stretch/>
        </p:blipFill>
        <p:spPr>
          <a:xfrm>
            <a:off x="6685032" y="5000331"/>
            <a:ext cx="1647118" cy="1647118"/>
          </a:xfrm>
          <a:prstGeom prst="rect">
            <a:avLst/>
          </a:prstGeom>
        </p:spPr>
      </p:pic>
      <p:sp>
        <p:nvSpPr>
          <p:cNvPr id="4" name="Slide Number Placeholder 3"/>
          <p:cNvSpPr>
            <a:spLocks noGrp="1"/>
          </p:cNvSpPr>
          <p:nvPr>
            <p:ph type="sldNum" sz="quarter" idx="4"/>
          </p:nvPr>
        </p:nvSpPr>
        <p:spPr/>
        <p:txBody>
          <a:bodyPr/>
          <a:lstStyle/>
          <a:p>
            <a:fld id="{9F58998E-2429-314E-B86C-A079AABAA7E0}" type="slidenum">
              <a:rPr lang="en-US" smtClean="0"/>
              <a:t>39</a:t>
            </a:fld>
            <a:endParaRPr lang="en-US" dirty="0"/>
          </a:p>
        </p:txBody>
      </p:sp>
    </p:spTree>
    <p:extLst>
      <p:ext uri="{BB962C8B-B14F-4D97-AF65-F5344CB8AC3E}">
        <p14:creationId xmlns:p14="http://schemas.microsoft.com/office/powerpoint/2010/main" val="497147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childTnLst>
                          </p:cTn>
                        </p:par>
                        <p:par>
                          <p:cTn id="16" fill="hold">
                            <p:stCondLst>
                              <p:cond delay="500"/>
                            </p:stCondLst>
                            <p:childTnLst>
                              <p:par>
                                <p:cTn id="17" presetID="10" presetClass="entr" presetSubtype="0" fill="hold" nodeType="afterEffect">
                                  <p:stCondLst>
                                    <p:cond delay="5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5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5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nodeType="withEffect">
                                  <p:stCondLst>
                                    <p:cond delay="50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50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nodeType="withEffect">
                                  <p:stCondLst>
                                    <p:cond delay="50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nodeType="withEffect">
                                  <p:stCondLst>
                                    <p:cond delay="50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Real life scenes</a:t>
            </a:r>
          </a:p>
        </p:txBody>
      </p:sp>
      <p:pic>
        <p:nvPicPr>
          <p:cNvPr id="4" name="Content Placeholder 3"/>
          <p:cNvPicPr>
            <a:picLocks noGrp="1" noChangeAspect="1"/>
          </p:cNvPicPr>
          <p:nvPr>
            <p:ph sz="quarter" idx="10"/>
          </p:nvPr>
        </p:nvPicPr>
        <p:blipFill>
          <a:blip r:embed="rId3"/>
          <a:stretch>
            <a:fillRect/>
          </a:stretch>
        </p:blipFill>
        <p:spPr>
          <a:xfrm>
            <a:off x="1260246" y="1330959"/>
            <a:ext cx="6701761" cy="4467225"/>
          </a:xfrm>
        </p:spPr>
      </p:pic>
      <p:pic>
        <p:nvPicPr>
          <p:cNvPr id="7" name="Picture 6"/>
          <p:cNvPicPr>
            <a:picLocks noChangeAspect="1"/>
          </p:cNvPicPr>
          <p:nvPr/>
        </p:nvPicPr>
        <p:blipFill rotWithShape="1">
          <a:blip r:embed="rId4"/>
          <a:srcRect l="39290" t="19407" r="39967" b="36000"/>
          <a:stretch/>
        </p:blipFill>
        <p:spPr>
          <a:xfrm rot="277349">
            <a:off x="5397207" y="3008982"/>
            <a:ext cx="1376712" cy="2252123"/>
          </a:xfrm>
          <a:prstGeom prst="rect">
            <a:avLst/>
          </a:prstGeom>
        </p:spPr>
      </p:pic>
      <p:sp>
        <p:nvSpPr>
          <p:cNvPr id="5" name="Slide Number Placeholder 4"/>
          <p:cNvSpPr>
            <a:spLocks noGrp="1"/>
          </p:cNvSpPr>
          <p:nvPr>
            <p:ph type="sldNum" sz="quarter" idx="4"/>
          </p:nvPr>
        </p:nvSpPr>
        <p:spPr/>
        <p:txBody>
          <a:bodyPr/>
          <a:lstStyle/>
          <a:p>
            <a:fld id="{9F58998E-2429-314E-B86C-A079AABAA7E0}" type="slidenum">
              <a:rPr lang="en-US" smtClean="0"/>
              <a:t>4</a:t>
            </a:fld>
            <a:endParaRPr lang="en-US" dirty="0"/>
          </a:p>
        </p:txBody>
      </p:sp>
    </p:spTree>
    <p:extLst>
      <p:ext uri="{BB962C8B-B14F-4D97-AF65-F5344CB8AC3E}">
        <p14:creationId xmlns:p14="http://schemas.microsoft.com/office/powerpoint/2010/main" val="148555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Results</a:t>
            </a:r>
          </a:p>
        </p:txBody>
      </p:sp>
      <p:graphicFrame>
        <p:nvGraphicFramePr>
          <p:cNvPr id="4" name="Content Placeholder 3"/>
          <p:cNvGraphicFramePr>
            <a:graphicFrameLocks/>
          </p:cNvGraphicFramePr>
          <p:nvPr>
            <p:extLst>
              <p:ext uri="{D42A27DB-BD31-4B8C-83A1-F6EECF244321}">
                <p14:modId xmlns:p14="http://schemas.microsoft.com/office/powerpoint/2010/main" val="3771306341"/>
              </p:ext>
            </p:extLst>
          </p:nvPr>
        </p:nvGraphicFramePr>
        <p:xfrm>
          <a:off x="552451" y="2324099"/>
          <a:ext cx="7974329" cy="4311804"/>
        </p:xfrm>
        <a:graphic>
          <a:graphicData uri="http://schemas.openxmlformats.org/drawingml/2006/table">
            <a:tbl>
              <a:tblPr firstRow="1" bandRow="1">
                <a:tableStyleId>{7DF18680-E054-41AD-8BC1-D1AEF772440D}</a:tableStyleId>
              </a:tblPr>
              <a:tblGrid>
                <a:gridCol w="1472309">
                  <a:extLst>
                    <a:ext uri="{9D8B030D-6E8A-4147-A177-3AD203B41FA5}">
                      <a16:colId xmlns:a16="http://schemas.microsoft.com/office/drawing/2014/main" val="3163149164"/>
                    </a:ext>
                  </a:extLst>
                </a:gridCol>
                <a:gridCol w="2166534">
                  <a:extLst>
                    <a:ext uri="{9D8B030D-6E8A-4147-A177-3AD203B41FA5}">
                      <a16:colId xmlns:a16="http://schemas.microsoft.com/office/drawing/2014/main" val="2265503500"/>
                    </a:ext>
                  </a:extLst>
                </a:gridCol>
                <a:gridCol w="2167743">
                  <a:extLst>
                    <a:ext uri="{9D8B030D-6E8A-4147-A177-3AD203B41FA5}">
                      <a16:colId xmlns:a16="http://schemas.microsoft.com/office/drawing/2014/main" val="2390057076"/>
                    </a:ext>
                  </a:extLst>
                </a:gridCol>
                <a:gridCol w="2167743">
                  <a:extLst>
                    <a:ext uri="{9D8B030D-6E8A-4147-A177-3AD203B41FA5}">
                      <a16:colId xmlns:a16="http://schemas.microsoft.com/office/drawing/2014/main" val="1711182271"/>
                    </a:ext>
                  </a:extLst>
                </a:gridCol>
              </a:tblGrid>
              <a:tr h="457200">
                <a:tc>
                  <a:txBody>
                    <a:bodyPr/>
                    <a:lstStyle/>
                    <a:p>
                      <a:pPr algn="l"/>
                      <a:endParaRPr lang="en-US" sz="2400" b="1" dirty="0"/>
                    </a:p>
                  </a:txBody>
                  <a:tcPr anchor="ctr">
                    <a:solidFill>
                      <a:srgbClr val="E9F1F5"/>
                    </a:solidFill>
                  </a:tcPr>
                </a:tc>
                <a:tc>
                  <a:txBody>
                    <a:bodyPr/>
                    <a:lstStyle/>
                    <a:p>
                      <a:pPr algn="ctr"/>
                      <a:r>
                        <a:rPr lang="en-US" sz="2400" b="0" dirty="0">
                          <a:solidFill>
                            <a:schemeClr val="tx1"/>
                          </a:solidFill>
                        </a:rPr>
                        <a:t>on Table</a:t>
                      </a:r>
                    </a:p>
                  </a:txBody>
                  <a:tcPr anchor="ctr">
                    <a:solidFill>
                      <a:srgbClr val="E9F1F5"/>
                    </a:solidFill>
                  </a:tcPr>
                </a:tc>
                <a:tc>
                  <a:txBody>
                    <a:bodyPr/>
                    <a:lstStyle/>
                    <a:p>
                      <a:pPr algn="ctr"/>
                      <a:r>
                        <a:rPr lang="en-US" sz="2400" b="0" dirty="0">
                          <a:solidFill>
                            <a:schemeClr val="tx1"/>
                          </a:solidFill>
                        </a:rPr>
                        <a:t>on Sofa</a:t>
                      </a:r>
                    </a:p>
                  </a:txBody>
                  <a:tcPr anchor="ctr">
                    <a:solidFill>
                      <a:srgbClr val="E9F1F5"/>
                    </a:solidFill>
                  </a:tcPr>
                </a:tc>
                <a:tc>
                  <a:txBody>
                    <a:bodyPr/>
                    <a:lstStyle/>
                    <a:p>
                      <a:pPr algn="ctr"/>
                      <a:r>
                        <a:rPr lang="en-US" sz="2400" b="0" dirty="0">
                          <a:solidFill>
                            <a:schemeClr val="tx1"/>
                          </a:solidFill>
                        </a:rPr>
                        <a:t>On Bed</a:t>
                      </a:r>
                    </a:p>
                  </a:txBody>
                  <a:tcPr anchor="ctr">
                    <a:solidFill>
                      <a:srgbClr val="E9F1F5"/>
                    </a:solidFill>
                  </a:tcPr>
                </a:tc>
                <a:extLst>
                  <a:ext uri="{0D108BD9-81ED-4DB2-BD59-A6C34878D82A}">
                    <a16:rowId xmlns:a16="http://schemas.microsoft.com/office/drawing/2014/main" val="1734616120"/>
                  </a:ext>
                </a:extLst>
              </a:tr>
              <a:tr h="96365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Use Laptop</a:t>
                      </a:r>
                      <a:endParaRPr lang="en-US" sz="2400" b="1"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691222861"/>
                  </a:ext>
                </a:extLst>
              </a:tr>
              <a:tr h="963651">
                <a:tc>
                  <a:txBody>
                    <a:bodyPr/>
                    <a:lstStyle/>
                    <a:p>
                      <a:pPr algn="l"/>
                      <a:r>
                        <a:rPr lang="en-US" sz="2400" dirty="0"/>
                        <a:t>Read</a:t>
                      </a:r>
                      <a:r>
                        <a:rPr lang="en-US" sz="2400" baseline="0" dirty="0"/>
                        <a:t> Book</a:t>
                      </a:r>
                      <a:endParaRPr lang="en-US" sz="2400" b="1"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3107434670"/>
                  </a:ext>
                </a:extLst>
              </a:tr>
              <a:tr h="963651">
                <a:tc>
                  <a:txBody>
                    <a:bodyPr/>
                    <a:lstStyle/>
                    <a:p>
                      <a:pPr algn="l"/>
                      <a:r>
                        <a:rPr lang="en-US" sz="2400" dirty="0"/>
                        <a:t>Eat Snack</a:t>
                      </a:r>
                      <a:endParaRPr lang="en-US" sz="2400" b="1"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652559119"/>
                  </a:ext>
                </a:extLst>
              </a:tr>
              <a:tr h="963651">
                <a:tc>
                  <a:txBody>
                    <a:bodyPr/>
                    <a:lstStyle/>
                    <a:p>
                      <a:pPr algn="l"/>
                      <a:r>
                        <a:rPr lang="en-US" sz="2400" dirty="0"/>
                        <a:t>Prepare Food</a:t>
                      </a:r>
                      <a:endParaRPr lang="en-US" sz="2400" b="1"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2315859003"/>
                  </a:ext>
                </a:extLst>
              </a:tr>
            </a:tbl>
          </a:graphicData>
        </a:graphic>
      </p:graphicFrame>
      <p:grpSp>
        <p:nvGrpSpPr>
          <p:cNvPr id="5" name="Group 4"/>
          <p:cNvGrpSpPr/>
          <p:nvPr/>
        </p:nvGrpSpPr>
        <p:grpSpPr>
          <a:xfrm>
            <a:off x="2740613" y="2760914"/>
            <a:ext cx="5573641" cy="3917775"/>
            <a:chOff x="2740613" y="2760914"/>
            <a:chExt cx="5573641" cy="3917775"/>
          </a:xfrm>
        </p:grpSpPr>
        <p:pic>
          <p:nvPicPr>
            <p:cNvPr id="7" name="sit"/>
            <p:cNvPicPr>
              <a:picLocks noChangeAspect="1"/>
            </p:cNvPicPr>
            <p:nvPr/>
          </p:nvPicPr>
          <p:blipFill rotWithShape="1">
            <a:blip r:embed="rId3"/>
            <a:srcRect l="26026" t="10649" r="26660" b="16058"/>
            <a:stretch/>
          </p:blipFill>
          <p:spPr>
            <a:xfrm>
              <a:off x="2740613" y="2760914"/>
              <a:ext cx="846157" cy="960120"/>
            </a:xfrm>
            <a:prstGeom prst="rect">
              <a:avLst/>
            </a:prstGeom>
          </p:spPr>
        </p:pic>
        <p:pic>
          <p:nvPicPr>
            <p:cNvPr id="9" name="stand"/>
            <p:cNvPicPr>
              <a:picLocks noChangeAspect="1"/>
            </p:cNvPicPr>
            <p:nvPr/>
          </p:nvPicPr>
          <p:blipFill rotWithShape="1">
            <a:blip r:embed="rId4"/>
            <a:srcRect l="29884" r="32138" b="373"/>
            <a:stretch/>
          </p:blipFill>
          <p:spPr>
            <a:xfrm>
              <a:off x="2913220" y="5716112"/>
              <a:ext cx="500941" cy="962577"/>
            </a:xfrm>
            <a:prstGeom prst="rect">
              <a:avLst/>
            </a:prstGeom>
          </p:spPr>
        </p:pic>
        <p:pic>
          <p:nvPicPr>
            <p:cNvPr id="11" name="lie_up"/>
            <p:cNvPicPr>
              <a:picLocks noChangeAspect="1"/>
            </p:cNvPicPr>
            <p:nvPr/>
          </p:nvPicPr>
          <p:blipFill rotWithShape="1">
            <a:blip r:embed="rId5"/>
            <a:srcRect l="11634" t="19372" r="7408" b="36443"/>
            <a:stretch/>
          </p:blipFill>
          <p:spPr>
            <a:xfrm>
              <a:off x="6720792" y="3939540"/>
              <a:ext cx="1593462" cy="637011"/>
            </a:xfrm>
            <a:prstGeom prst="rect">
              <a:avLst/>
            </a:prstGeom>
          </p:spPr>
        </p:pic>
        <p:pic>
          <p:nvPicPr>
            <p:cNvPr id="12" name="sit"/>
            <p:cNvPicPr>
              <a:picLocks noChangeAspect="1"/>
            </p:cNvPicPr>
            <p:nvPr/>
          </p:nvPicPr>
          <p:blipFill rotWithShape="1">
            <a:blip r:embed="rId3"/>
            <a:srcRect l="26026" t="10649" r="26660" b="16058"/>
            <a:stretch/>
          </p:blipFill>
          <p:spPr>
            <a:xfrm>
              <a:off x="2740613" y="3744448"/>
              <a:ext cx="846157" cy="960120"/>
            </a:xfrm>
            <a:prstGeom prst="rect">
              <a:avLst/>
            </a:prstGeom>
          </p:spPr>
        </p:pic>
        <p:pic>
          <p:nvPicPr>
            <p:cNvPr id="13" name="sit"/>
            <p:cNvPicPr>
              <a:picLocks noChangeAspect="1"/>
            </p:cNvPicPr>
            <p:nvPr/>
          </p:nvPicPr>
          <p:blipFill rotWithShape="1">
            <a:blip r:embed="rId3"/>
            <a:srcRect l="26026" t="10649" r="26660" b="16058"/>
            <a:stretch/>
          </p:blipFill>
          <p:spPr>
            <a:xfrm>
              <a:off x="2740613" y="4727982"/>
              <a:ext cx="846157" cy="960120"/>
            </a:xfrm>
            <a:prstGeom prst="rect">
              <a:avLst/>
            </a:prstGeom>
          </p:spPr>
        </p:pic>
        <p:pic>
          <p:nvPicPr>
            <p:cNvPr id="16" name="lie_down"/>
            <p:cNvPicPr>
              <a:picLocks noChangeAspect="1"/>
            </p:cNvPicPr>
            <p:nvPr/>
          </p:nvPicPr>
          <p:blipFill rotWithShape="1">
            <a:blip r:embed="rId6"/>
            <a:srcRect l="13656" t="21643" r="10367" b="22344"/>
            <a:stretch/>
          </p:blipFill>
          <p:spPr>
            <a:xfrm>
              <a:off x="6720792" y="2861028"/>
              <a:ext cx="1524202" cy="823091"/>
            </a:xfrm>
            <a:prstGeom prst="rect">
              <a:avLst/>
            </a:prstGeom>
          </p:spPr>
        </p:pic>
        <p:pic>
          <p:nvPicPr>
            <p:cNvPr id="19" name="sit_flat"/>
            <p:cNvPicPr>
              <a:picLocks noChangeAspect="1"/>
            </p:cNvPicPr>
            <p:nvPr/>
          </p:nvPicPr>
          <p:blipFill rotWithShape="1">
            <a:blip r:embed="rId7"/>
            <a:srcRect l="20853" t="12631" r="23947" b="18563"/>
            <a:stretch/>
          </p:blipFill>
          <p:spPr>
            <a:xfrm>
              <a:off x="4835813" y="2818307"/>
              <a:ext cx="1050532" cy="959181"/>
            </a:xfrm>
            <a:prstGeom prst="rect">
              <a:avLst/>
            </a:prstGeom>
          </p:spPr>
        </p:pic>
        <p:pic>
          <p:nvPicPr>
            <p:cNvPr id="20" name="sit"/>
            <p:cNvPicPr>
              <a:picLocks noChangeAspect="1"/>
            </p:cNvPicPr>
            <p:nvPr/>
          </p:nvPicPr>
          <p:blipFill rotWithShape="1">
            <a:blip r:embed="rId3"/>
            <a:srcRect l="26026" t="10649" r="26660" b="16058"/>
            <a:stretch/>
          </p:blipFill>
          <p:spPr>
            <a:xfrm>
              <a:off x="4921277" y="3704936"/>
              <a:ext cx="846157" cy="960120"/>
            </a:xfrm>
            <a:prstGeom prst="rect">
              <a:avLst/>
            </a:prstGeom>
          </p:spPr>
        </p:pic>
        <p:pic>
          <p:nvPicPr>
            <p:cNvPr id="22" name="sit"/>
            <p:cNvPicPr>
              <a:picLocks noChangeAspect="1"/>
            </p:cNvPicPr>
            <p:nvPr/>
          </p:nvPicPr>
          <p:blipFill rotWithShape="1">
            <a:blip r:embed="rId3"/>
            <a:srcRect l="26026" t="10649" r="26660" b="16058"/>
            <a:stretch/>
          </p:blipFill>
          <p:spPr>
            <a:xfrm>
              <a:off x="4938000" y="4696891"/>
              <a:ext cx="846157" cy="960120"/>
            </a:xfrm>
            <a:prstGeom prst="rect">
              <a:avLst/>
            </a:prstGeom>
          </p:spPr>
        </p:pic>
      </p:grpSp>
      <p:graphicFrame>
        <p:nvGraphicFramePr>
          <p:cNvPr id="23" name="Table 22"/>
          <p:cNvGraphicFramePr>
            <a:graphicFrameLocks noGrp="1"/>
          </p:cNvGraphicFramePr>
          <p:nvPr>
            <p:extLst>
              <p:ext uri="{D42A27DB-BD31-4B8C-83A1-F6EECF244321}">
                <p14:modId xmlns:p14="http://schemas.microsoft.com/office/powerpoint/2010/main" val="1882392351"/>
              </p:ext>
            </p:extLst>
          </p:nvPr>
        </p:nvGraphicFramePr>
        <p:xfrm>
          <a:off x="1325060" y="1220628"/>
          <a:ext cx="6585960" cy="914400"/>
        </p:xfrm>
        <a:graphic>
          <a:graphicData uri="http://schemas.openxmlformats.org/drawingml/2006/table">
            <a:tbl>
              <a:tblPr firstRow="1" bandRow="1">
                <a:tableStyleId>{5C22544A-7EE6-4342-B048-85BDC9FD1C3A}</a:tableStyleId>
              </a:tblPr>
              <a:tblGrid>
                <a:gridCol w="2195320">
                  <a:extLst>
                    <a:ext uri="{9D8B030D-6E8A-4147-A177-3AD203B41FA5}">
                      <a16:colId xmlns:a16="http://schemas.microsoft.com/office/drawing/2014/main" val="2784698091"/>
                    </a:ext>
                  </a:extLst>
                </a:gridCol>
                <a:gridCol w="2195320">
                  <a:extLst>
                    <a:ext uri="{9D8B030D-6E8A-4147-A177-3AD203B41FA5}">
                      <a16:colId xmlns:a16="http://schemas.microsoft.com/office/drawing/2014/main" val="3130573450"/>
                    </a:ext>
                  </a:extLst>
                </a:gridCol>
                <a:gridCol w="2195320">
                  <a:extLst>
                    <a:ext uri="{9D8B030D-6E8A-4147-A177-3AD203B41FA5}">
                      <a16:colId xmlns:a16="http://schemas.microsoft.com/office/drawing/2014/main" val="1028936029"/>
                    </a:ext>
                  </a:extLst>
                </a:gridCol>
              </a:tblGrid>
              <a:tr h="457200">
                <a:tc>
                  <a:txBody>
                    <a:bodyPr/>
                    <a:lstStyle/>
                    <a:p>
                      <a:pPr algn="ctr"/>
                      <a:r>
                        <a:rPr lang="en-US" sz="2400" dirty="0"/>
                        <a:t>Key furniture#</a:t>
                      </a:r>
                      <a:endParaRPr lang="en-US" sz="2400" dirty="0">
                        <a:solidFill>
                          <a:schemeClr val="tx1"/>
                        </a:solidFill>
                      </a:endParaRPr>
                    </a:p>
                  </a:txBody>
                  <a:tcPr/>
                </a:tc>
                <a:tc>
                  <a:txBody>
                    <a:bodyPr/>
                    <a:lstStyle/>
                    <a:p>
                      <a:pPr algn="ctr"/>
                      <a:r>
                        <a:rPr lang="en-US" sz="2400" dirty="0"/>
                        <a:t>Pose variation#</a:t>
                      </a:r>
                      <a:endParaRPr lang="en-US" sz="2400" dirty="0">
                        <a:solidFill>
                          <a:schemeClr val="tx1"/>
                        </a:solidFill>
                      </a:endParaRPr>
                    </a:p>
                  </a:txBody>
                  <a:tcPr/>
                </a:tc>
                <a:tc>
                  <a:txBody>
                    <a:bodyPr/>
                    <a:lstStyle/>
                    <a:p>
                      <a:pPr algn="ctr"/>
                      <a:r>
                        <a:rPr lang="en-US" sz="2400" dirty="0"/>
                        <a:t>Action nodes #</a:t>
                      </a:r>
                      <a:endParaRPr lang="en-US" sz="2400" dirty="0">
                        <a:solidFill>
                          <a:schemeClr val="tx1"/>
                        </a:solidFill>
                      </a:endParaRPr>
                    </a:p>
                  </a:txBody>
                  <a:tcPr/>
                </a:tc>
                <a:extLst>
                  <a:ext uri="{0D108BD9-81ED-4DB2-BD59-A6C34878D82A}">
                    <a16:rowId xmlns:a16="http://schemas.microsoft.com/office/drawing/2014/main" val="3173019861"/>
                  </a:ext>
                </a:extLst>
              </a:tr>
              <a:tr h="457200">
                <a:tc>
                  <a:txBody>
                    <a:bodyPr/>
                    <a:lstStyle/>
                    <a:p>
                      <a:pPr algn="ctr"/>
                      <a:r>
                        <a:rPr lang="en-US" sz="2400" dirty="0"/>
                        <a:t>6</a:t>
                      </a:r>
                    </a:p>
                  </a:txBody>
                  <a:tcPr/>
                </a:tc>
                <a:tc>
                  <a:txBody>
                    <a:bodyPr/>
                    <a:lstStyle/>
                    <a:p>
                      <a:pPr algn="ctr"/>
                      <a:r>
                        <a:rPr lang="en-US" sz="2400" dirty="0"/>
                        <a:t>5</a:t>
                      </a:r>
                    </a:p>
                  </a:txBody>
                  <a:tcPr/>
                </a:tc>
                <a:tc>
                  <a:txBody>
                    <a:bodyPr/>
                    <a:lstStyle/>
                    <a:p>
                      <a:pPr algn="ctr"/>
                      <a:r>
                        <a:rPr lang="en-US" sz="2400" dirty="0"/>
                        <a:t>20</a:t>
                      </a:r>
                    </a:p>
                  </a:txBody>
                  <a:tcPr/>
                </a:tc>
                <a:extLst>
                  <a:ext uri="{0D108BD9-81ED-4DB2-BD59-A6C34878D82A}">
                    <a16:rowId xmlns:a16="http://schemas.microsoft.com/office/drawing/2014/main" val="1158235881"/>
                  </a:ext>
                </a:extLst>
              </a:tr>
            </a:tbl>
          </a:graphicData>
        </a:graphic>
      </p:graphicFrame>
      <p:sp>
        <p:nvSpPr>
          <p:cNvPr id="2" name="Slide Number Placeholder 1"/>
          <p:cNvSpPr>
            <a:spLocks noGrp="1"/>
          </p:cNvSpPr>
          <p:nvPr>
            <p:ph type="sldNum" sz="quarter" idx="4"/>
          </p:nvPr>
        </p:nvSpPr>
        <p:spPr/>
        <p:txBody>
          <a:bodyPr/>
          <a:lstStyle/>
          <a:p>
            <a:fld id="{9F58998E-2429-314E-B86C-A079AABAA7E0}" type="slidenum">
              <a:rPr lang="en-US" smtClean="0"/>
              <a:t>40</a:t>
            </a:fld>
            <a:endParaRPr lang="en-US" dirty="0"/>
          </a:p>
        </p:txBody>
      </p:sp>
    </p:spTree>
    <p:extLst>
      <p:ext uri="{BB962C8B-B14F-4D97-AF65-F5344CB8AC3E}">
        <p14:creationId xmlns:p14="http://schemas.microsoft.com/office/powerpoint/2010/main" val="314245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Evaluation:</a:t>
            </a:r>
            <a:r>
              <a:rPr lang="en-US" dirty="0"/>
              <a:t> plausibility user study</a:t>
            </a:r>
            <a:endParaRPr lang="en-CA" dirty="0"/>
          </a:p>
        </p:txBody>
      </p:sp>
      <p:sp>
        <p:nvSpPr>
          <p:cNvPr id="6" name="Content Placeholder 5"/>
          <p:cNvSpPr>
            <a:spLocks noGrp="1"/>
          </p:cNvSpPr>
          <p:nvPr>
            <p:ph sz="quarter" idx="10"/>
          </p:nvPr>
        </p:nvSpPr>
        <p:spPr/>
        <p:txBody>
          <a:bodyPr/>
          <a:lstStyle/>
          <a:p>
            <a:endParaRPr lang="en-US" dirty="0"/>
          </a:p>
        </p:txBody>
      </p:sp>
      <p:pic>
        <p:nvPicPr>
          <p:cNvPr id="5" name="Content Placeholder 4"/>
          <p:cNvPicPr>
            <a:picLocks noChangeAspect="1"/>
          </p:cNvPicPr>
          <p:nvPr/>
        </p:nvPicPr>
        <p:blipFill rotWithShape="1">
          <a:blip r:embed="rId3"/>
          <a:srcRect l="58139" r="245"/>
          <a:stretch/>
        </p:blipFill>
        <p:spPr>
          <a:xfrm>
            <a:off x="5624549" y="3811652"/>
            <a:ext cx="2340000" cy="2340000"/>
          </a:xfrm>
          <a:prstGeom prst="rect">
            <a:avLst/>
          </a:prstGeom>
        </p:spPr>
      </p:pic>
      <p:pic>
        <p:nvPicPr>
          <p:cNvPr id="7" name="Picture 6"/>
          <p:cNvPicPr>
            <a:picLocks noChangeAspect="1"/>
          </p:cNvPicPr>
          <p:nvPr/>
        </p:nvPicPr>
        <p:blipFill>
          <a:blip r:embed="rId4"/>
          <a:stretch>
            <a:fillRect/>
          </a:stretch>
        </p:blipFill>
        <p:spPr>
          <a:xfrm>
            <a:off x="5039788" y="1227993"/>
            <a:ext cx="3509522" cy="2052000"/>
          </a:xfrm>
          <a:prstGeom prst="rect">
            <a:avLst/>
          </a:prstGeom>
        </p:spPr>
      </p:pic>
      <p:pic>
        <p:nvPicPr>
          <p:cNvPr id="8" name="Picture 7"/>
          <p:cNvPicPr>
            <a:picLocks noChangeAspect="1"/>
          </p:cNvPicPr>
          <p:nvPr/>
        </p:nvPicPr>
        <p:blipFill>
          <a:blip r:embed="rId5"/>
          <a:stretch>
            <a:fillRect/>
          </a:stretch>
        </p:blipFill>
        <p:spPr>
          <a:xfrm>
            <a:off x="1555900" y="3811652"/>
            <a:ext cx="2330096" cy="2340000"/>
          </a:xfrm>
          <a:prstGeom prst="rect">
            <a:avLst/>
          </a:prstGeom>
        </p:spPr>
      </p:pic>
      <p:sp>
        <p:nvSpPr>
          <p:cNvPr id="4" name="TextBox 3"/>
          <p:cNvSpPr txBox="1"/>
          <p:nvPr/>
        </p:nvSpPr>
        <p:spPr>
          <a:xfrm>
            <a:off x="1113274" y="6080417"/>
            <a:ext cx="3702104" cy="646331"/>
          </a:xfrm>
          <a:prstGeom prst="rect">
            <a:avLst/>
          </a:prstGeom>
          <a:noFill/>
        </p:spPr>
        <p:txBody>
          <a:bodyPr wrap="square" rtlCol="0">
            <a:spAutoFit/>
          </a:bodyPr>
          <a:lstStyle/>
          <a:p>
            <a:r>
              <a:rPr lang="en-US" dirty="0"/>
              <a:t>Example-based scene synthesis</a:t>
            </a:r>
          </a:p>
          <a:p>
            <a:r>
              <a:rPr lang="en-US" dirty="0"/>
              <a:t>[Fisher et al. 2012]</a:t>
            </a:r>
          </a:p>
        </p:txBody>
      </p:sp>
      <p:sp>
        <p:nvSpPr>
          <p:cNvPr id="9" name="TextBox 8"/>
          <p:cNvSpPr txBox="1"/>
          <p:nvPr/>
        </p:nvSpPr>
        <p:spPr>
          <a:xfrm>
            <a:off x="5384248" y="6080417"/>
            <a:ext cx="3714234" cy="646331"/>
          </a:xfrm>
          <a:prstGeom prst="rect">
            <a:avLst/>
          </a:prstGeom>
          <a:noFill/>
        </p:spPr>
        <p:txBody>
          <a:bodyPr wrap="square" rtlCol="0">
            <a:spAutoFit/>
          </a:bodyPr>
          <a:lstStyle/>
          <a:p>
            <a:r>
              <a:rPr lang="en-US" dirty="0"/>
              <a:t>Activity-centric scene synthesis</a:t>
            </a:r>
          </a:p>
          <a:p>
            <a:r>
              <a:rPr lang="en-US" dirty="0"/>
              <a:t>[Fisher et al. 2015]</a:t>
            </a:r>
          </a:p>
        </p:txBody>
      </p:sp>
      <p:sp>
        <p:nvSpPr>
          <p:cNvPr id="10" name="TextBox 9"/>
          <p:cNvSpPr txBox="1"/>
          <p:nvPr/>
        </p:nvSpPr>
        <p:spPr>
          <a:xfrm>
            <a:off x="5368180" y="3221543"/>
            <a:ext cx="3589282" cy="646331"/>
          </a:xfrm>
          <a:prstGeom prst="rect">
            <a:avLst/>
          </a:prstGeom>
          <a:noFill/>
        </p:spPr>
        <p:txBody>
          <a:bodyPr wrap="square" rtlCol="0">
            <a:spAutoFit/>
          </a:bodyPr>
          <a:lstStyle/>
          <a:p>
            <a:r>
              <a:rPr lang="en-US" dirty="0"/>
              <a:t>Human-centric object placement</a:t>
            </a:r>
          </a:p>
          <a:p>
            <a:r>
              <a:rPr lang="en-US" dirty="0"/>
              <a:t>[Jiang et al. 2011]</a:t>
            </a:r>
          </a:p>
        </p:txBody>
      </p:sp>
      <p:pic>
        <p:nvPicPr>
          <p:cNvPr id="13" name="Picture 12"/>
          <p:cNvPicPr>
            <a:picLocks noChangeAspect="1"/>
          </p:cNvPicPr>
          <p:nvPr/>
        </p:nvPicPr>
        <p:blipFill>
          <a:blip r:embed="rId6"/>
          <a:stretch>
            <a:fillRect/>
          </a:stretch>
        </p:blipFill>
        <p:spPr>
          <a:xfrm>
            <a:off x="1129228" y="1227993"/>
            <a:ext cx="3183441" cy="2052000"/>
          </a:xfrm>
          <a:prstGeom prst="rect">
            <a:avLst/>
          </a:prstGeom>
        </p:spPr>
      </p:pic>
      <p:sp>
        <p:nvSpPr>
          <p:cNvPr id="14" name="TextBox 13"/>
          <p:cNvSpPr txBox="1"/>
          <p:nvPr/>
        </p:nvSpPr>
        <p:spPr>
          <a:xfrm>
            <a:off x="2156871" y="3276084"/>
            <a:ext cx="1128155" cy="369332"/>
          </a:xfrm>
          <a:prstGeom prst="rect">
            <a:avLst/>
          </a:prstGeom>
          <a:noFill/>
        </p:spPr>
        <p:txBody>
          <a:bodyPr wrap="square" rtlCol="0">
            <a:spAutoFit/>
          </a:bodyPr>
          <a:lstStyle/>
          <a:p>
            <a:r>
              <a:rPr lang="en-US" dirty="0"/>
              <a:t>3D artist</a:t>
            </a:r>
          </a:p>
        </p:txBody>
      </p:sp>
      <p:sp>
        <p:nvSpPr>
          <p:cNvPr id="11" name="Slide Number Placeholder 10"/>
          <p:cNvSpPr>
            <a:spLocks noGrp="1"/>
          </p:cNvSpPr>
          <p:nvPr>
            <p:ph type="sldNum" sz="quarter" idx="4"/>
          </p:nvPr>
        </p:nvSpPr>
        <p:spPr/>
        <p:txBody>
          <a:bodyPr/>
          <a:lstStyle/>
          <a:p>
            <a:fld id="{9F58998E-2429-314E-B86C-A079AABAA7E0}" type="slidenum">
              <a:rPr lang="en-US" smtClean="0"/>
              <a:t>41</a:t>
            </a:fld>
            <a:endParaRPr lang="en-US" dirty="0"/>
          </a:p>
        </p:txBody>
      </p:sp>
    </p:spTree>
    <p:extLst>
      <p:ext uri="{BB962C8B-B14F-4D97-AF65-F5344CB8AC3E}">
        <p14:creationId xmlns:p14="http://schemas.microsoft.com/office/powerpoint/2010/main" val="260586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P spid="1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Evaluation:</a:t>
            </a:r>
            <a:r>
              <a:rPr lang="en-US" dirty="0"/>
              <a:t> plausibility user study</a:t>
            </a:r>
            <a:endParaRPr lang="en-CA" dirty="0"/>
          </a:p>
        </p:txBody>
      </p:sp>
      <p:sp>
        <p:nvSpPr>
          <p:cNvPr id="6" name="Content Placeholder 5"/>
          <p:cNvSpPr>
            <a:spLocks noGrp="1"/>
          </p:cNvSpPr>
          <p:nvPr>
            <p:ph sz="quarter" idx="10"/>
          </p:nvPr>
        </p:nvSpPr>
        <p:spPr/>
        <p:txBody>
          <a:bodyPr/>
          <a:lstStyle/>
          <a:p>
            <a:r>
              <a:rPr lang="en-US" dirty="0"/>
              <a:t>Rating score from 1 to 5 based on</a:t>
            </a:r>
          </a:p>
          <a:p>
            <a:pPr lvl="1"/>
            <a:r>
              <a:rPr lang="en-US" dirty="0"/>
              <a:t>Plausibility for action</a:t>
            </a:r>
          </a:p>
          <a:p>
            <a:pPr lvl="1"/>
            <a:r>
              <a:rPr lang="en-US" dirty="0"/>
              <a:t>Naturalness for scene</a:t>
            </a:r>
          </a:p>
        </p:txBody>
      </p:sp>
      <p:sp>
        <p:nvSpPr>
          <p:cNvPr id="11" name="Slide Number Placeholder 10"/>
          <p:cNvSpPr>
            <a:spLocks noGrp="1"/>
          </p:cNvSpPr>
          <p:nvPr>
            <p:ph type="sldNum" sz="quarter" idx="4"/>
          </p:nvPr>
        </p:nvSpPr>
        <p:spPr/>
        <p:txBody>
          <a:bodyPr/>
          <a:lstStyle/>
          <a:p>
            <a:fld id="{9F58998E-2429-314E-B86C-A079AABAA7E0}" type="slidenum">
              <a:rPr lang="en-US" smtClean="0"/>
              <a:t>42</a:t>
            </a:fld>
            <a:endParaRPr lang="en-US" dirty="0"/>
          </a:p>
        </p:txBody>
      </p:sp>
      <p:pic>
        <p:nvPicPr>
          <p:cNvPr id="2" name="Picture 1"/>
          <p:cNvPicPr>
            <a:picLocks noChangeAspect="1"/>
          </p:cNvPicPr>
          <p:nvPr/>
        </p:nvPicPr>
        <p:blipFill rotWithShape="1">
          <a:blip r:embed="rId3"/>
          <a:srcRect b="31617"/>
          <a:stretch/>
        </p:blipFill>
        <p:spPr>
          <a:xfrm>
            <a:off x="1333144" y="2679700"/>
            <a:ext cx="6520258" cy="4041775"/>
          </a:xfrm>
          <a:prstGeom prst="rect">
            <a:avLst/>
          </a:prstGeom>
        </p:spPr>
      </p:pic>
      <p:pic>
        <p:nvPicPr>
          <p:cNvPr id="4" name="Picture 3"/>
          <p:cNvPicPr>
            <a:picLocks noChangeAspect="1"/>
          </p:cNvPicPr>
          <p:nvPr/>
        </p:nvPicPr>
        <p:blipFill>
          <a:blip r:embed="rId4"/>
          <a:stretch>
            <a:fillRect/>
          </a:stretch>
        </p:blipFill>
        <p:spPr>
          <a:xfrm>
            <a:off x="2027568" y="2682875"/>
            <a:ext cx="5404289" cy="4038600"/>
          </a:xfrm>
          <a:prstGeom prst="rect">
            <a:avLst/>
          </a:prstGeom>
        </p:spPr>
      </p:pic>
    </p:spTree>
    <p:extLst>
      <p:ext uri="{BB962C8B-B14F-4D97-AF65-F5344CB8AC3E}">
        <p14:creationId xmlns:p14="http://schemas.microsoft.com/office/powerpoint/2010/main" val="403614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 presetClass="exit" presetSubtype="0" fill="hold" nodeType="withEffect">
                                  <p:stCondLst>
                                    <p:cond delay="0"/>
                                  </p:stCondLst>
                                  <p:childTnLst>
                                    <p:set>
                                      <p:cBhvr>
                                        <p:cTn id="25"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10 action nodes</a:t>
            </a:r>
          </a:p>
          <a:p>
            <a:r>
              <a:rPr lang="en-US" dirty="0"/>
              <a:t>9 evolution sequence</a:t>
            </a:r>
          </a:p>
        </p:txBody>
      </p:sp>
      <p:sp>
        <p:nvSpPr>
          <p:cNvPr id="3" name="Title 2"/>
          <p:cNvSpPr>
            <a:spLocks noGrp="1"/>
          </p:cNvSpPr>
          <p:nvPr>
            <p:ph type="title"/>
          </p:nvPr>
        </p:nvSpPr>
        <p:spPr/>
        <p:txBody>
          <a:bodyPr/>
          <a:lstStyle/>
          <a:p>
            <a:r>
              <a:rPr lang="en-CA" dirty="0"/>
              <a:t>Evaluation: comparing to artist</a:t>
            </a:r>
            <a:endParaRPr lang="en-US" dirty="0"/>
          </a:p>
        </p:txBody>
      </p:sp>
      <p:pic>
        <p:nvPicPr>
          <p:cNvPr id="8" name="Picture 7"/>
          <p:cNvPicPr>
            <a:picLocks noChangeAspect="1"/>
          </p:cNvPicPr>
          <p:nvPr/>
        </p:nvPicPr>
        <p:blipFill>
          <a:blip r:embed="rId3"/>
          <a:stretch>
            <a:fillRect/>
          </a:stretch>
        </p:blipFill>
        <p:spPr>
          <a:xfrm>
            <a:off x="2521101" y="2516088"/>
            <a:ext cx="4511912" cy="3503728"/>
          </a:xfrm>
          <a:prstGeom prst="rect">
            <a:avLst/>
          </a:prstGeom>
        </p:spPr>
      </p:pic>
      <p:sp>
        <p:nvSpPr>
          <p:cNvPr id="9" name="TextBox 8"/>
          <p:cNvSpPr txBox="1"/>
          <p:nvPr/>
        </p:nvSpPr>
        <p:spPr>
          <a:xfrm>
            <a:off x="2828925" y="6048305"/>
            <a:ext cx="1911101" cy="461665"/>
          </a:xfrm>
          <a:prstGeom prst="rect">
            <a:avLst/>
          </a:prstGeom>
          <a:noFill/>
        </p:spPr>
        <p:txBody>
          <a:bodyPr wrap="none" rtlCol="0">
            <a:spAutoFit/>
          </a:bodyPr>
          <a:lstStyle/>
          <a:p>
            <a:r>
              <a:rPr lang="en-US" sz="2400" b="1" dirty="0"/>
              <a:t>Action Model</a:t>
            </a:r>
          </a:p>
        </p:txBody>
      </p:sp>
      <p:sp>
        <p:nvSpPr>
          <p:cNvPr id="10" name="TextBox 9"/>
          <p:cNvSpPr txBox="1"/>
          <p:nvPr/>
        </p:nvSpPr>
        <p:spPr>
          <a:xfrm>
            <a:off x="5211511" y="6048305"/>
            <a:ext cx="2693751" cy="461665"/>
          </a:xfrm>
          <a:prstGeom prst="rect">
            <a:avLst/>
          </a:prstGeom>
          <a:noFill/>
        </p:spPr>
        <p:txBody>
          <a:bodyPr wrap="none" rtlCol="0">
            <a:spAutoFit/>
          </a:bodyPr>
          <a:lstStyle/>
          <a:p>
            <a:r>
              <a:rPr lang="en-US" sz="2400" b="1" dirty="0"/>
              <a:t>Evolution Sequence</a:t>
            </a:r>
          </a:p>
        </p:txBody>
      </p:sp>
      <p:sp>
        <p:nvSpPr>
          <p:cNvPr id="5" name="Rectangle: Rounded Corners 4"/>
          <p:cNvSpPr/>
          <p:nvPr/>
        </p:nvSpPr>
        <p:spPr>
          <a:xfrm>
            <a:off x="3170490" y="3597780"/>
            <a:ext cx="999858" cy="2399249"/>
          </a:xfrm>
          <a:prstGeom prst="roundRect">
            <a:avLst/>
          </a:prstGeom>
          <a:noFill/>
          <a:ln w="508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p:cNvSpPr/>
          <p:nvPr/>
        </p:nvSpPr>
        <p:spPr>
          <a:xfrm>
            <a:off x="5524344" y="3597780"/>
            <a:ext cx="999858" cy="2399249"/>
          </a:xfrm>
          <a:prstGeom prst="roundRect">
            <a:avLst/>
          </a:prstGeom>
          <a:noFill/>
          <a:ln w="508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p:cNvSpPr/>
          <p:nvPr/>
        </p:nvSpPr>
        <p:spPr>
          <a:xfrm>
            <a:off x="4013467" y="3597780"/>
            <a:ext cx="558534" cy="2399249"/>
          </a:xfrm>
          <a:prstGeom prst="roundRect">
            <a:avLst/>
          </a:prstGeom>
          <a:noFill/>
          <a:ln w="508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p:cNvSpPr/>
          <p:nvPr/>
        </p:nvSpPr>
        <p:spPr>
          <a:xfrm>
            <a:off x="6373849" y="3717422"/>
            <a:ext cx="558534" cy="2296496"/>
          </a:xfrm>
          <a:prstGeom prst="roundRect">
            <a:avLst/>
          </a:prstGeom>
          <a:noFill/>
          <a:ln w="508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p:txBody>
          <a:bodyPr/>
          <a:lstStyle/>
          <a:p>
            <a:fld id="{9F58998E-2429-314E-B86C-A079AABAA7E0}" type="slidenum">
              <a:rPr lang="en-US" smtClean="0"/>
              <a:t>43</a:t>
            </a:fld>
            <a:endParaRPr lang="en-US" dirty="0"/>
          </a:p>
        </p:txBody>
      </p:sp>
      <p:sp>
        <p:nvSpPr>
          <p:cNvPr id="14" name="TextBox 13"/>
          <p:cNvSpPr txBox="1"/>
          <p:nvPr/>
        </p:nvSpPr>
        <p:spPr>
          <a:xfrm>
            <a:off x="1275601" y="2516088"/>
            <a:ext cx="1245500" cy="830997"/>
          </a:xfrm>
          <a:prstGeom prst="rect">
            <a:avLst/>
          </a:prstGeom>
          <a:noFill/>
        </p:spPr>
        <p:txBody>
          <a:bodyPr vert="horz" wrap="square" rtlCol="0">
            <a:spAutoFit/>
          </a:bodyPr>
          <a:lstStyle/>
          <a:p>
            <a:r>
              <a:rPr lang="en-US" sz="2400" b="1" dirty="0"/>
              <a:t>Average Rating</a:t>
            </a:r>
          </a:p>
        </p:txBody>
      </p:sp>
    </p:spTree>
    <p:extLst>
      <p:ext uri="{BB962C8B-B14F-4D97-AF65-F5344CB8AC3E}">
        <p14:creationId xmlns:p14="http://schemas.microsoft.com/office/powerpoint/2010/main" val="91331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500"/>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5"/>
                                        </p:tgtEl>
                                        <p:attrNameLst>
                                          <p:attrName>style.visibility</p:attrName>
                                        </p:attrNameLst>
                                      </p:cBhvr>
                                      <p:to>
                                        <p:strVal val="hidden"/>
                                      </p:to>
                                    </p:set>
                                  </p:childTnLst>
                                </p:cTn>
                              </p:par>
                              <p:par>
                                <p:cTn id="36" presetID="1" presetClass="exit" presetSubtype="0" fill="hold" grpId="1" nodeType="withEffect">
                                  <p:stCondLst>
                                    <p:cond delay="0"/>
                                  </p:stCondLst>
                                  <p:childTnLst>
                                    <p:set>
                                      <p:cBhvr>
                                        <p:cTn id="37" dur="1" fill="hold">
                                          <p:stCondLst>
                                            <p:cond delay="0"/>
                                          </p:stCondLst>
                                        </p:cTn>
                                        <p:tgtEl>
                                          <p:spTgt spid="11"/>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12"/>
                                        </p:tgtEl>
                                        <p:attrNameLst>
                                          <p:attrName>style.visibility</p:attrName>
                                        </p:attrNameLst>
                                      </p:cBhvr>
                                      <p:to>
                                        <p:strVal val="hidden"/>
                                      </p:to>
                                    </p:set>
                                  </p:childTnLst>
                                </p:cTn>
                              </p:par>
                              <p:par>
                                <p:cTn id="45" presetID="10"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5" grpId="0" animBg="1"/>
      <p:bldP spid="5" grpId="1" animBg="1"/>
      <p:bldP spid="11" grpId="0" animBg="1"/>
      <p:bldP spid="11" grpId="1" animBg="1"/>
      <p:bldP spid="12" grpId="0" animBg="1"/>
      <p:bldP spid="12" grpId="1" animBg="1"/>
      <p:bldP spid="13" grpId="0" animBg="1"/>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ur1"/>
          <p:cNvPicPr>
            <a:picLocks noGrp="1" noChangeAspect="1"/>
          </p:cNvPicPr>
          <p:nvPr>
            <p:ph sz="quarter" idx="10"/>
          </p:nvPr>
        </p:nvPicPr>
        <p:blipFill>
          <a:blip r:embed="rId3"/>
          <a:stretch>
            <a:fillRect/>
          </a:stretch>
        </p:blipFill>
        <p:spPr>
          <a:xfrm>
            <a:off x="1447238" y="1115804"/>
            <a:ext cx="3495317" cy="2560320"/>
          </a:xfrm>
        </p:spPr>
      </p:pic>
      <p:sp>
        <p:nvSpPr>
          <p:cNvPr id="3" name="Title 2"/>
          <p:cNvSpPr>
            <a:spLocks noGrp="1"/>
          </p:cNvSpPr>
          <p:nvPr>
            <p:ph type="title"/>
          </p:nvPr>
        </p:nvSpPr>
        <p:spPr/>
        <p:txBody>
          <a:bodyPr/>
          <a:lstStyle/>
          <a:p>
            <a:r>
              <a:rPr lang="en-CA" dirty="0"/>
              <a:t>Evaluation: comparing to artist</a:t>
            </a:r>
            <a:endParaRPr lang="en-US" dirty="0"/>
          </a:p>
        </p:txBody>
      </p:sp>
      <p:sp>
        <p:nvSpPr>
          <p:cNvPr id="4" name="Slide Number Placeholder 3"/>
          <p:cNvSpPr>
            <a:spLocks noGrp="1"/>
          </p:cNvSpPr>
          <p:nvPr>
            <p:ph type="sldNum" sz="quarter" idx="4"/>
          </p:nvPr>
        </p:nvSpPr>
        <p:spPr/>
        <p:txBody>
          <a:bodyPr/>
          <a:lstStyle/>
          <a:p>
            <a:fld id="{9F58998E-2429-314E-B86C-A079AABAA7E0}" type="slidenum">
              <a:rPr lang="en-US" smtClean="0"/>
              <a:pPr/>
              <a:t>44</a:t>
            </a:fld>
            <a:endParaRPr lang="en-US" dirty="0"/>
          </a:p>
        </p:txBody>
      </p:sp>
      <p:pic>
        <p:nvPicPr>
          <p:cNvPr id="6" name="our2"/>
          <p:cNvPicPr>
            <a:picLocks noChangeAspect="1"/>
          </p:cNvPicPr>
          <p:nvPr/>
        </p:nvPicPr>
        <p:blipFill>
          <a:blip r:embed="rId4"/>
          <a:stretch>
            <a:fillRect/>
          </a:stretch>
        </p:blipFill>
        <p:spPr>
          <a:xfrm>
            <a:off x="5210504" y="3804592"/>
            <a:ext cx="3495317" cy="2560320"/>
          </a:xfrm>
          <a:prstGeom prst="rect">
            <a:avLst/>
          </a:prstGeom>
        </p:spPr>
      </p:pic>
      <p:pic>
        <p:nvPicPr>
          <p:cNvPr id="7" name="a1"/>
          <p:cNvPicPr>
            <a:picLocks noChangeAspect="1"/>
          </p:cNvPicPr>
          <p:nvPr/>
        </p:nvPicPr>
        <p:blipFill>
          <a:blip r:embed="rId5"/>
          <a:stretch>
            <a:fillRect/>
          </a:stretch>
        </p:blipFill>
        <p:spPr>
          <a:xfrm>
            <a:off x="1465036" y="3841750"/>
            <a:ext cx="3495317" cy="2560320"/>
          </a:xfrm>
          <a:prstGeom prst="rect">
            <a:avLst/>
          </a:prstGeom>
        </p:spPr>
      </p:pic>
      <p:pic>
        <p:nvPicPr>
          <p:cNvPr id="8" name="a2"/>
          <p:cNvPicPr>
            <a:picLocks noChangeAspect="1"/>
          </p:cNvPicPr>
          <p:nvPr/>
        </p:nvPicPr>
        <p:blipFill>
          <a:blip r:embed="rId6"/>
          <a:stretch>
            <a:fillRect/>
          </a:stretch>
        </p:blipFill>
        <p:spPr>
          <a:xfrm>
            <a:off x="5245655" y="1115804"/>
            <a:ext cx="3495317" cy="2560320"/>
          </a:xfrm>
          <a:prstGeom prst="rect">
            <a:avLst/>
          </a:prstGeom>
        </p:spPr>
      </p:pic>
      <p:sp>
        <p:nvSpPr>
          <p:cNvPr id="9" name="TextBox 8"/>
          <p:cNvSpPr txBox="1"/>
          <p:nvPr/>
        </p:nvSpPr>
        <p:spPr>
          <a:xfrm>
            <a:off x="428067" y="4753917"/>
            <a:ext cx="786818" cy="461665"/>
          </a:xfrm>
          <a:prstGeom prst="rect">
            <a:avLst/>
          </a:prstGeom>
          <a:noFill/>
        </p:spPr>
        <p:txBody>
          <a:bodyPr wrap="none" rtlCol="0">
            <a:spAutoFit/>
          </a:bodyPr>
          <a:lstStyle/>
          <a:p>
            <a:r>
              <a:rPr lang="en-US" sz="2400" b="1" dirty="0"/>
              <a:t>Ours</a:t>
            </a:r>
          </a:p>
        </p:txBody>
      </p:sp>
      <p:sp>
        <p:nvSpPr>
          <p:cNvPr id="10" name="TextBox 9"/>
          <p:cNvSpPr txBox="1"/>
          <p:nvPr/>
        </p:nvSpPr>
        <p:spPr>
          <a:xfrm>
            <a:off x="358814" y="2030445"/>
            <a:ext cx="889731" cy="461665"/>
          </a:xfrm>
          <a:prstGeom prst="rect">
            <a:avLst/>
          </a:prstGeom>
          <a:noFill/>
        </p:spPr>
        <p:txBody>
          <a:bodyPr wrap="none" rtlCol="0">
            <a:spAutoFit/>
          </a:bodyPr>
          <a:lstStyle/>
          <a:p>
            <a:r>
              <a:rPr lang="en-US" sz="2400" b="1" dirty="0"/>
              <a:t>Artist</a:t>
            </a:r>
          </a:p>
        </p:txBody>
      </p:sp>
      <p:sp>
        <p:nvSpPr>
          <p:cNvPr id="13" name="Oval 12"/>
          <p:cNvSpPr/>
          <p:nvPr/>
        </p:nvSpPr>
        <p:spPr>
          <a:xfrm>
            <a:off x="7166048" y="1925028"/>
            <a:ext cx="962025" cy="1385971"/>
          </a:xfrm>
          <a:prstGeom prst="ellipse">
            <a:avLst/>
          </a:prstGeom>
          <a:noFill/>
          <a:ln w="508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Isosceles Triangle 14"/>
          <p:cNvSpPr/>
          <p:nvPr/>
        </p:nvSpPr>
        <p:spPr>
          <a:xfrm rot="5400000">
            <a:off x="4908909" y="2331894"/>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16" name="Isosceles Triangle 15"/>
          <p:cNvSpPr/>
          <p:nvPr/>
        </p:nvSpPr>
        <p:spPr>
          <a:xfrm rot="5400000">
            <a:off x="4926706" y="4966316"/>
            <a:ext cx="370392" cy="128140"/>
          </a:xfrm>
          <a:prstGeom prst="triangle">
            <a:avLst/>
          </a:prstGeom>
          <a:solidFill>
            <a:srgbClr val="31B59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884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3 common action nodes</a:t>
            </a:r>
          </a:p>
          <a:p>
            <a:pPr lvl="1"/>
            <a:r>
              <a:rPr lang="en-US" dirty="0"/>
              <a:t>Use computer on desk</a:t>
            </a:r>
          </a:p>
          <a:p>
            <a:pPr lvl="1"/>
            <a:r>
              <a:rPr lang="en-US" dirty="0"/>
              <a:t>Use laptop on sofa</a:t>
            </a:r>
          </a:p>
          <a:p>
            <a:pPr lvl="1"/>
            <a:r>
              <a:rPr lang="en-US" dirty="0"/>
              <a:t>Eat dinner on table</a:t>
            </a:r>
          </a:p>
        </p:txBody>
      </p:sp>
      <p:sp>
        <p:nvSpPr>
          <p:cNvPr id="3" name="Title 2"/>
          <p:cNvSpPr>
            <a:spLocks noGrp="1"/>
          </p:cNvSpPr>
          <p:nvPr>
            <p:ph type="title"/>
          </p:nvPr>
        </p:nvSpPr>
        <p:spPr/>
        <p:txBody>
          <a:bodyPr/>
          <a:lstStyle/>
          <a:p>
            <a:r>
              <a:rPr lang="en-CA" sz="3200" dirty="0"/>
              <a:t>Evaluation: comparing to previous works</a:t>
            </a:r>
            <a:endParaRPr lang="en-US" sz="3200" dirty="0"/>
          </a:p>
        </p:txBody>
      </p:sp>
      <p:sp>
        <p:nvSpPr>
          <p:cNvPr id="5" name="Slide Number Placeholder 4"/>
          <p:cNvSpPr>
            <a:spLocks noGrp="1"/>
          </p:cNvSpPr>
          <p:nvPr>
            <p:ph type="sldNum" sz="quarter" idx="4"/>
          </p:nvPr>
        </p:nvSpPr>
        <p:spPr/>
        <p:txBody>
          <a:bodyPr/>
          <a:lstStyle/>
          <a:p>
            <a:fld id="{9F58998E-2429-314E-B86C-A079AABAA7E0}" type="slidenum">
              <a:rPr lang="en-US" smtClean="0"/>
              <a:t>45</a:t>
            </a:fld>
            <a:endParaRPr lang="en-US" dirty="0"/>
          </a:p>
        </p:txBody>
      </p:sp>
      <p:pic>
        <p:nvPicPr>
          <p:cNvPr id="6" name="Picture 5"/>
          <p:cNvPicPr>
            <a:picLocks noChangeAspect="1"/>
          </p:cNvPicPr>
          <p:nvPr/>
        </p:nvPicPr>
        <p:blipFill>
          <a:blip r:embed="rId3"/>
          <a:stretch>
            <a:fillRect/>
          </a:stretch>
        </p:blipFill>
        <p:spPr>
          <a:xfrm>
            <a:off x="2467762" y="3294927"/>
            <a:ext cx="4829418" cy="3426548"/>
          </a:xfrm>
          <a:prstGeom prst="rect">
            <a:avLst/>
          </a:prstGeom>
        </p:spPr>
      </p:pic>
      <p:sp>
        <p:nvSpPr>
          <p:cNvPr id="7" name="Rectangle: Rounded Corners 6"/>
          <p:cNvSpPr/>
          <p:nvPr/>
        </p:nvSpPr>
        <p:spPr>
          <a:xfrm>
            <a:off x="4769530" y="4541178"/>
            <a:ext cx="634677" cy="2180297"/>
          </a:xfrm>
          <a:prstGeom prst="roundRect">
            <a:avLst/>
          </a:prstGeom>
          <a:noFill/>
          <a:ln w="508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p:cNvSpPr/>
          <p:nvPr/>
        </p:nvSpPr>
        <p:spPr>
          <a:xfrm>
            <a:off x="3904180" y="4972692"/>
            <a:ext cx="522271" cy="1748783"/>
          </a:xfrm>
          <a:prstGeom prst="roundRect">
            <a:avLst/>
          </a:prstGeom>
          <a:noFill/>
          <a:ln w="508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209012" y="3444793"/>
            <a:ext cx="1343688" cy="830997"/>
          </a:xfrm>
          <a:prstGeom prst="rect">
            <a:avLst/>
          </a:prstGeom>
          <a:noFill/>
        </p:spPr>
        <p:txBody>
          <a:bodyPr vert="horz" wrap="square" rtlCol="0">
            <a:spAutoFit/>
          </a:bodyPr>
          <a:lstStyle/>
          <a:p>
            <a:r>
              <a:rPr lang="en-US" sz="2400" b="1" dirty="0"/>
              <a:t>Average Rating</a:t>
            </a:r>
          </a:p>
        </p:txBody>
      </p:sp>
    </p:spTree>
    <p:extLst>
      <p:ext uri="{BB962C8B-B14F-4D97-AF65-F5344CB8AC3E}">
        <p14:creationId xmlns:p14="http://schemas.microsoft.com/office/powerpoint/2010/main" val="1829678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par>
                          <p:cTn id="17" fill="hold">
                            <p:stCondLst>
                              <p:cond delay="500"/>
                            </p:stCondLst>
                            <p:childTnLst>
                              <p:par>
                                <p:cTn id="18" presetID="10" presetClass="entr" presetSubtype="0" fill="hold" nodeType="afterEffect">
                                  <p:stCondLst>
                                    <p:cond delay="5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CA" dirty="0"/>
              <a:t>Action types and variations are still limited</a:t>
            </a:r>
          </a:p>
          <a:p>
            <a:pPr lvl="1"/>
            <a:r>
              <a:rPr lang="en-CA" dirty="0"/>
              <a:t>Collect more action data from online sources</a:t>
            </a:r>
          </a:p>
          <a:p>
            <a:endParaRPr lang="en-CA" dirty="0"/>
          </a:p>
        </p:txBody>
      </p:sp>
      <p:sp>
        <p:nvSpPr>
          <p:cNvPr id="3" name="Title 2"/>
          <p:cNvSpPr>
            <a:spLocks noGrp="1"/>
          </p:cNvSpPr>
          <p:nvPr>
            <p:ph type="title"/>
          </p:nvPr>
        </p:nvSpPr>
        <p:spPr/>
        <p:txBody>
          <a:bodyPr/>
          <a:lstStyle/>
          <a:p>
            <a:r>
              <a:rPr lang="en-CA" dirty="0"/>
              <a:t>Limitation</a:t>
            </a:r>
          </a:p>
        </p:txBody>
      </p:sp>
      <p:sp>
        <p:nvSpPr>
          <p:cNvPr id="4" name="Slide Number Placeholder 3"/>
          <p:cNvSpPr>
            <a:spLocks noGrp="1"/>
          </p:cNvSpPr>
          <p:nvPr>
            <p:ph type="sldNum" sz="quarter" idx="4"/>
          </p:nvPr>
        </p:nvSpPr>
        <p:spPr/>
        <p:txBody>
          <a:bodyPr/>
          <a:lstStyle/>
          <a:p>
            <a:fld id="{9F58998E-2429-314E-B86C-A079AABAA7E0}" type="slidenum">
              <a:rPr lang="en-US" smtClean="0"/>
              <a:pPr/>
              <a:t>46</a:t>
            </a:fld>
            <a:endParaRPr lang="en-US" dirty="0"/>
          </a:p>
        </p:txBody>
      </p:sp>
      <p:pic>
        <p:nvPicPr>
          <p:cNvPr id="7" name="Picture 6"/>
          <p:cNvPicPr>
            <a:picLocks noChangeAspect="1"/>
          </p:cNvPicPr>
          <p:nvPr/>
        </p:nvPicPr>
        <p:blipFill>
          <a:blip r:embed="rId3"/>
          <a:stretch>
            <a:fillRect/>
          </a:stretch>
        </p:blipFill>
        <p:spPr>
          <a:xfrm>
            <a:off x="1915063" y="2444536"/>
            <a:ext cx="5386976" cy="4040232"/>
          </a:xfrm>
          <a:prstGeom prst="rect">
            <a:avLst/>
          </a:prstGeom>
        </p:spPr>
      </p:pic>
    </p:spTree>
    <p:extLst>
      <p:ext uri="{BB962C8B-B14F-4D97-AF65-F5344CB8AC3E}">
        <p14:creationId xmlns:p14="http://schemas.microsoft.com/office/powerpoint/2010/main" val="2338509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Effect transition="in" filter="fade">
                                      <p:cBhvr>
                                        <p:cTn id="17"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Less than satisfactory 3D recovery from photos</a:t>
            </a:r>
          </a:p>
          <a:p>
            <a:pPr lvl="1"/>
            <a:r>
              <a:rPr lang="en-US" dirty="0"/>
              <a:t>Alleviated  by deep learning</a:t>
            </a:r>
          </a:p>
        </p:txBody>
      </p:sp>
      <p:sp>
        <p:nvSpPr>
          <p:cNvPr id="3" name="Title 2"/>
          <p:cNvSpPr>
            <a:spLocks noGrp="1"/>
          </p:cNvSpPr>
          <p:nvPr>
            <p:ph type="title"/>
          </p:nvPr>
        </p:nvSpPr>
        <p:spPr/>
        <p:txBody>
          <a:bodyPr/>
          <a:lstStyle/>
          <a:p>
            <a:r>
              <a:rPr lang="en-US" dirty="0"/>
              <a:t>Limitation</a:t>
            </a:r>
          </a:p>
        </p:txBody>
      </p:sp>
      <p:pic>
        <p:nvPicPr>
          <p:cNvPr id="6" name="p0"/>
          <p:cNvPicPr>
            <a:picLocks noChangeAspect="1"/>
          </p:cNvPicPr>
          <p:nvPr/>
        </p:nvPicPr>
        <p:blipFill>
          <a:blip r:embed="rId3"/>
          <a:stretch>
            <a:fillRect/>
          </a:stretch>
        </p:blipFill>
        <p:spPr>
          <a:xfrm>
            <a:off x="1903676" y="2479122"/>
            <a:ext cx="4865049" cy="3657600"/>
          </a:xfrm>
          <a:prstGeom prst="rect">
            <a:avLst/>
          </a:prstGeom>
        </p:spPr>
      </p:pic>
      <p:pic>
        <p:nvPicPr>
          <p:cNvPr id="7" name="p1"/>
          <p:cNvPicPr>
            <a:picLocks noChangeAspect="1"/>
          </p:cNvPicPr>
          <p:nvPr/>
        </p:nvPicPr>
        <p:blipFill>
          <a:blip r:embed="rId4"/>
          <a:stretch>
            <a:fillRect/>
          </a:stretch>
        </p:blipFill>
        <p:spPr>
          <a:xfrm>
            <a:off x="1903676" y="2479122"/>
            <a:ext cx="4865049" cy="3657600"/>
          </a:xfrm>
          <a:prstGeom prst="rect">
            <a:avLst/>
          </a:prstGeom>
        </p:spPr>
      </p:pic>
      <p:pic>
        <p:nvPicPr>
          <p:cNvPr id="8" name="p3"/>
          <p:cNvPicPr>
            <a:picLocks noChangeAspect="1"/>
          </p:cNvPicPr>
          <p:nvPr/>
        </p:nvPicPr>
        <p:blipFill>
          <a:blip r:embed="rId5"/>
          <a:stretch>
            <a:fillRect/>
          </a:stretch>
        </p:blipFill>
        <p:spPr>
          <a:xfrm>
            <a:off x="1903676" y="2479122"/>
            <a:ext cx="4865049" cy="3657600"/>
          </a:xfrm>
          <a:prstGeom prst="rect">
            <a:avLst/>
          </a:prstGeom>
        </p:spPr>
      </p:pic>
      <p:pic>
        <p:nvPicPr>
          <p:cNvPr id="9" name="Picture 8"/>
          <p:cNvPicPr>
            <a:picLocks noChangeAspect="1"/>
          </p:cNvPicPr>
          <p:nvPr/>
        </p:nvPicPr>
        <p:blipFill rotWithShape="1">
          <a:blip r:embed="rId6"/>
          <a:srcRect l="46915" t="22149" r="25608" b="24880"/>
          <a:stretch/>
        </p:blipFill>
        <p:spPr>
          <a:xfrm>
            <a:off x="6856064" y="2962288"/>
            <a:ext cx="2212575" cy="2408246"/>
          </a:xfrm>
          <a:prstGeom prst="rect">
            <a:avLst/>
          </a:prstGeom>
        </p:spPr>
      </p:pic>
      <p:sp>
        <p:nvSpPr>
          <p:cNvPr id="10" name="TextBox 9"/>
          <p:cNvSpPr txBox="1"/>
          <p:nvPr/>
        </p:nvSpPr>
        <p:spPr>
          <a:xfrm>
            <a:off x="7308919" y="5355966"/>
            <a:ext cx="1562484" cy="707886"/>
          </a:xfrm>
          <a:prstGeom prst="rect">
            <a:avLst/>
          </a:prstGeom>
          <a:noFill/>
        </p:spPr>
        <p:txBody>
          <a:bodyPr wrap="square" rtlCol="0">
            <a:spAutoFit/>
          </a:bodyPr>
          <a:lstStyle/>
          <a:p>
            <a:r>
              <a:rPr lang="en-US" sz="2000" dirty="0"/>
              <a:t>3D pose (front view)</a:t>
            </a:r>
          </a:p>
        </p:txBody>
      </p:sp>
      <p:sp>
        <p:nvSpPr>
          <p:cNvPr id="5" name="Slide Number Placeholder 4"/>
          <p:cNvSpPr>
            <a:spLocks noGrp="1"/>
          </p:cNvSpPr>
          <p:nvPr>
            <p:ph type="sldNum" sz="quarter" idx="4"/>
          </p:nvPr>
        </p:nvSpPr>
        <p:spPr/>
        <p:txBody>
          <a:bodyPr/>
          <a:lstStyle/>
          <a:p>
            <a:fld id="{9F58998E-2429-314E-B86C-A079AABAA7E0}" type="slidenum">
              <a:rPr lang="en-US" smtClean="0"/>
              <a:t>47</a:t>
            </a:fld>
            <a:endParaRPr lang="en-US" dirty="0"/>
          </a:p>
        </p:txBody>
      </p:sp>
      <p:cxnSp>
        <p:nvCxnSpPr>
          <p:cNvPr id="11" name="Straight Connector 10"/>
          <p:cNvCxnSpPr/>
          <p:nvPr/>
        </p:nvCxnSpPr>
        <p:spPr>
          <a:xfrm>
            <a:off x="1903676" y="3948157"/>
            <a:ext cx="4952388" cy="1714875"/>
          </a:xfrm>
          <a:prstGeom prst="line">
            <a:avLst/>
          </a:prstGeom>
          <a:ln w="76200">
            <a:solidFill>
              <a:schemeClr val="accent6"/>
            </a:solidFill>
            <a:headEnd type="none" w="med" len="med"/>
            <a:tailEnd type="arrow" w="med" len="med"/>
          </a:ln>
        </p:spPr>
        <p:style>
          <a:lnRef idx="1">
            <a:schemeClr val="accent5"/>
          </a:lnRef>
          <a:fillRef idx="0">
            <a:schemeClr val="accent5"/>
          </a:fillRef>
          <a:effectRef idx="0">
            <a:schemeClr val="accent5"/>
          </a:effectRef>
          <a:fontRef idx="minor">
            <a:schemeClr val="tx1"/>
          </a:fontRef>
        </p:style>
      </p:cxnSp>
      <p:cxnSp>
        <p:nvCxnSpPr>
          <p:cNvPr id="15" name="Straight Connector 14"/>
          <p:cNvCxnSpPr/>
          <p:nvPr/>
        </p:nvCxnSpPr>
        <p:spPr>
          <a:xfrm flipV="1">
            <a:off x="3161944" y="2479123"/>
            <a:ext cx="1982624" cy="3657600"/>
          </a:xfrm>
          <a:prstGeom prst="line">
            <a:avLst/>
          </a:prstGeom>
          <a:ln w="76200">
            <a:solidFill>
              <a:schemeClr val="accent6"/>
            </a:solidFill>
            <a:headEnd type="arrow" w="med" len="med"/>
            <a:tailEnd type="none" w="med" len="med"/>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1775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
                                            <p:txEl>
                                              <p:pRg st="1" end="1"/>
                                            </p:txEl>
                                          </p:spTgt>
                                        </p:tgtEl>
                                        <p:attrNameLst>
                                          <p:attrName>style.visibility</p:attrName>
                                        </p:attrNameLst>
                                      </p:cBhvr>
                                      <p:to>
                                        <p:strVal val="visible"/>
                                      </p:to>
                                    </p:set>
                                    <p:animEffect transition="in" filter="fade">
                                      <p:cBhvr>
                                        <p:cTn id="39" dur="500"/>
                                        <p:tgtEl>
                                          <p:spTgt spid="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Action transition probability</a:t>
            </a:r>
          </a:p>
          <a:p>
            <a:pPr lvl="1"/>
            <a:r>
              <a:rPr lang="en-US" dirty="0"/>
              <a:t>Learn from long-term video sequences?</a:t>
            </a:r>
          </a:p>
        </p:txBody>
      </p:sp>
      <p:sp>
        <p:nvSpPr>
          <p:cNvPr id="3" name="Title 2"/>
          <p:cNvSpPr>
            <a:spLocks noGrp="1"/>
          </p:cNvSpPr>
          <p:nvPr>
            <p:ph type="title"/>
          </p:nvPr>
        </p:nvSpPr>
        <p:spPr/>
        <p:txBody>
          <a:bodyPr/>
          <a:lstStyle/>
          <a:p>
            <a:r>
              <a:rPr lang="en-US" dirty="0"/>
              <a:t>Limitation</a:t>
            </a:r>
          </a:p>
        </p:txBody>
      </p:sp>
      <p:pic>
        <p:nvPicPr>
          <p:cNvPr id="6" name="timelapse_short">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14937" y="2418459"/>
            <a:ext cx="6274512" cy="3529413"/>
          </a:xfrm>
          <a:prstGeom prst="rect">
            <a:avLst/>
          </a:prstGeom>
        </p:spPr>
      </p:pic>
      <p:sp>
        <p:nvSpPr>
          <p:cNvPr id="5" name="Slide Number Placeholder 4"/>
          <p:cNvSpPr>
            <a:spLocks noGrp="1"/>
          </p:cNvSpPr>
          <p:nvPr>
            <p:ph type="sldNum" sz="quarter" idx="4"/>
          </p:nvPr>
        </p:nvSpPr>
        <p:spPr/>
        <p:txBody>
          <a:bodyPr/>
          <a:lstStyle/>
          <a:p>
            <a:fld id="{9F58998E-2429-314E-B86C-A079AABAA7E0}" type="slidenum">
              <a:rPr lang="en-US" smtClean="0"/>
              <a:t>48</a:t>
            </a:fld>
            <a:endParaRPr lang="en-US" dirty="0"/>
          </a:p>
        </p:txBody>
      </p:sp>
      <p:sp>
        <p:nvSpPr>
          <p:cNvPr id="4" name="Rectangle 3"/>
          <p:cNvSpPr/>
          <p:nvPr/>
        </p:nvSpPr>
        <p:spPr>
          <a:xfrm>
            <a:off x="1041400" y="2171700"/>
            <a:ext cx="6858000" cy="4123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455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par>
                          <p:cTn id="13" fill="hold">
                            <p:stCondLst>
                              <p:cond delay="500"/>
                            </p:stCondLst>
                            <p:childTnLst>
                              <p:par>
                                <p:cTn id="14" presetID="1" presetClass="exit"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par>
                          <p:cTn id="16" fill="hold">
                            <p:stCondLst>
                              <p:cond delay="500"/>
                            </p:stCondLst>
                            <p:childTnLst>
                              <p:par>
                                <p:cTn id="17" presetID="1" presetClass="mediacall" presetSubtype="0" fill="hold" nodeType="afterEffect">
                                  <p:stCondLst>
                                    <p:cond delay="0"/>
                                  </p:stCondLst>
                                  <p:childTnLst>
                                    <p:cmd type="call" cmd="playFrom(0.0)">
                                      <p:cBhvr>
                                        <p:cTn id="18" dur="764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6"/>
                </p:tgtEl>
              </p:cMediaNode>
            </p:video>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after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childTnLst>
        </p:cTn>
      </p:par>
    </p:tnLst>
    <p:bldLst>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Scene evolution from text instructions</a:t>
            </a:r>
          </a:p>
        </p:txBody>
      </p:sp>
      <p:sp>
        <p:nvSpPr>
          <p:cNvPr id="3" name="Title 2"/>
          <p:cNvSpPr>
            <a:spLocks noGrp="1"/>
          </p:cNvSpPr>
          <p:nvPr>
            <p:ph type="title"/>
          </p:nvPr>
        </p:nvSpPr>
        <p:spPr/>
        <p:txBody>
          <a:bodyPr/>
          <a:lstStyle/>
          <a:p>
            <a:r>
              <a:rPr lang="en-US" dirty="0"/>
              <a:t>Future work</a:t>
            </a:r>
          </a:p>
        </p:txBody>
      </p:sp>
      <p:pic>
        <p:nvPicPr>
          <p:cNvPr id="5" name="Picture 4"/>
          <p:cNvPicPr>
            <a:picLocks noChangeAspect="1"/>
          </p:cNvPicPr>
          <p:nvPr/>
        </p:nvPicPr>
        <p:blipFill>
          <a:blip r:embed="rId3"/>
          <a:stretch>
            <a:fillRect/>
          </a:stretch>
        </p:blipFill>
        <p:spPr>
          <a:xfrm>
            <a:off x="810230" y="1991166"/>
            <a:ext cx="3618414" cy="2717564"/>
          </a:xfrm>
          <a:prstGeom prst="rect">
            <a:avLst/>
          </a:prstGeom>
        </p:spPr>
      </p:pic>
      <p:pic>
        <p:nvPicPr>
          <p:cNvPr id="6" name="Picture 5"/>
          <p:cNvPicPr>
            <a:picLocks noChangeAspect="1"/>
          </p:cNvPicPr>
          <p:nvPr/>
        </p:nvPicPr>
        <p:blipFill>
          <a:blip r:embed="rId4"/>
          <a:stretch>
            <a:fillRect/>
          </a:stretch>
        </p:blipFill>
        <p:spPr>
          <a:xfrm>
            <a:off x="4708697" y="1983623"/>
            <a:ext cx="3623452" cy="2725107"/>
          </a:xfrm>
          <a:prstGeom prst="rect">
            <a:avLst/>
          </a:prstGeom>
        </p:spPr>
      </p:pic>
      <p:sp>
        <p:nvSpPr>
          <p:cNvPr id="7" name="TextBox 6"/>
          <p:cNvSpPr txBox="1"/>
          <p:nvPr/>
        </p:nvSpPr>
        <p:spPr>
          <a:xfrm>
            <a:off x="810230" y="4734368"/>
            <a:ext cx="3548124" cy="707886"/>
          </a:xfrm>
          <a:prstGeom prst="rect">
            <a:avLst/>
          </a:prstGeom>
          <a:noFill/>
        </p:spPr>
        <p:txBody>
          <a:bodyPr wrap="square" rtlCol="0">
            <a:spAutoFit/>
          </a:bodyPr>
          <a:lstStyle/>
          <a:p>
            <a:r>
              <a:rPr lang="en-US" sz="2000" i="1" dirty="0"/>
              <a:t>He</a:t>
            </a:r>
            <a:r>
              <a:rPr lang="en-US" sz="2000" dirty="0"/>
              <a:t> </a:t>
            </a:r>
            <a:r>
              <a:rPr lang="en-US" sz="2000" i="1" dirty="0"/>
              <a:t>is watching TV and resting his feet on a stool</a:t>
            </a:r>
            <a:endParaRPr lang="en-US" sz="2000" dirty="0"/>
          </a:p>
        </p:txBody>
      </p:sp>
      <p:sp>
        <p:nvSpPr>
          <p:cNvPr id="8" name="TextBox 7"/>
          <p:cNvSpPr txBox="1"/>
          <p:nvPr/>
        </p:nvSpPr>
        <p:spPr>
          <a:xfrm>
            <a:off x="4775517" y="4708730"/>
            <a:ext cx="3548124" cy="707886"/>
          </a:xfrm>
          <a:prstGeom prst="rect">
            <a:avLst/>
          </a:prstGeom>
          <a:noFill/>
        </p:spPr>
        <p:txBody>
          <a:bodyPr wrap="square" rtlCol="0">
            <a:spAutoFit/>
          </a:bodyPr>
          <a:lstStyle/>
          <a:p>
            <a:r>
              <a:rPr lang="en-US" sz="2000" i="1" dirty="0"/>
              <a:t>He is sitting</a:t>
            </a:r>
            <a:r>
              <a:rPr lang="en-US" sz="2000" dirty="0"/>
              <a:t> </a:t>
            </a:r>
            <a:r>
              <a:rPr lang="en-US" sz="2000" i="1" dirty="0"/>
              <a:t>on a couch and reading a book</a:t>
            </a:r>
            <a:endParaRPr lang="en-US" sz="2800" dirty="0"/>
          </a:p>
        </p:txBody>
      </p:sp>
      <p:sp>
        <p:nvSpPr>
          <p:cNvPr id="9" name="Rectangle 8"/>
          <p:cNvSpPr/>
          <p:nvPr/>
        </p:nvSpPr>
        <p:spPr>
          <a:xfrm>
            <a:off x="2178315" y="5793143"/>
            <a:ext cx="5666724" cy="830997"/>
          </a:xfrm>
          <a:prstGeom prst="rect">
            <a:avLst/>
          </a:prstGeom>
        </p:spPr>
        <p:txBody>
          <a:bodyPr wrap="square">
            <a:spAutoFit/>
          </a:bodyPr>
          <a:lstStyle/>
          <a:p>
            <a:r>
              <a:rPr lang="en-US" sz="2400" b="1" dirty="0" err="1"/>
              <a:t>PiGraphs</a:t>
            </a:r>
            <a:r>
              <a:rPr lang="en-US" sz="2400" b="1" dirty="0"/>
              <a:t>: Learning Interaction Snapshots from Observations</a:t>
            </a:r>
            <a:r>
              <a:rPr lang="en-US" sz="2400" dirty="0"/>
              <a:t> [Savva et al. 2016]</a:t>
            </a:r>
          </a:p>
        </p:txBody>
      </p:sp>
      <p:sp>
        <p:nvSpPr>
          <p:cNvPr id="10" name="Slide Number Placeholder 9"/>
          <p:cNvSpPr>
            <a:spLocks noGrp="1"/>
          </p:cNvSpPr>
          <p:nvPr>
            <p:ph type="sldNum" sz="quarter" idx="4"/>
          </p:nvPr>
        </p:nvSpPr>
        <p:spPr/>
        <p:txBody>
          <a:bodyPr/>
          <a:lstStyle/>
          <a:p>
            <a:fld id="{9F58998E-2429-314E-B86C-A079AABAA7E0}" type="slidenum">
              <a:rPr lang="en-US" smtClean="0"/>
              <a:t>49</a:t>
            </a:fld>
            <a:endParaRPr lang="en-US" dirty="0"/>
          </a:p>
        </p:txBody>
      </p:sp>
    </p:spTree>
    <p:extLst>
      <p:ext uri="{BB962C8B-B14F-4D97-AF65-F5344CB8AC3E}">
        <p14:creationId xmlns:p14="http://schemas.microsoft.com/office/powerpoint/2010/main" val="76273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8814" y="357547"/>
            <a:ext cx="7997246" cy="567559"/>
          </a:xfrm>
        </p:spPr>
        <p:txBody>
          <a:bodyPr/>
          <a:lstStyle/>
          <a:p>
            <a:r>
              <a:rPr lang="en-US" dirty="0"/>
              <a:t>Idea: action-driven scene evolution</a:t>
            </a:r>
          </a:p>
        </p:txBody>
      </p:sp>
      <p:pic>
        <p:nvPicPr>
          <p:cNvPr id="5" name="Picture 4"/>
          <p:cNvPicPr>
            <a:picLocks noChangeAspect="1"/>
          </p:cNvPicPr>
          <p:nvPr/>
        </p:nvPicPr>
        <p:blipFill>
          <a:blip r:embed="rId3"/>
          <a:stretch>
            <a:fillRect/>
          </a:stretch>
        </p:blipFill>
        <p:spPr>
          <a:xfrm>
            <a:off x="795694" y="1157164"/>
            <a:ext cx="7486771" cy="5486400"/>
          </a:xfrm>
          <a:prstGeom prst="rect">
            <a:avLst/>
          </a:prstGeom>
        </p:spPr>
      </p:pic>
      <p:pic>
        <p:nvPicPr>
          <p:cNvPr id="6" name="Picture 5"/>
          <p:cNvPicPr>
            <a:picLocks noChangeAspect="1"/>
          </p:cNvPicPr>
          <p:nvPr/>
        </p:nvPicPr>
        <p:blipFill>
          <a:blip r:embed="rId4"/>
          <a:stretch>
            <a:fillRect/>
          </a:stretch>
        </p:blipFill>
        <p:spPr>
          <a:xfrm>
            <a:off x="795693" y="1157164"/>
            <a:ext cx="7486771" cy="5486400"/>
          </a:xfrm>
          <a:prstGeom prst="rect">
            <a:avLst/>
          </a:prstGeom>
        </p:spPr>
      </p:pic>
      <p:pic>
        <p:nvPicPr>
          <p:cNvPr id="7" name="Picture 6"/>
          <p:cNvPicPr>
            <a:picLocks noChangeAspect="1"/>
          </p:cNvPicPr>
          <p:nvPr/>
        </p:nvPicPr>
        <p:blipFill>
          <a:blip r:embed="rId5"/>
          <a:stretch>
            <a:fillRect/>
          </a:stretch>
        </p:blipFill>
        <p:spPr>
          <a:xfrm>
            <a:off x="795694" y="1157164"/>
            <a:ext cx="7486771" cy="5486400"/>
          </a:xfrm>
          <a:prstGeom prst="rect">
            <a:avLst/>
          </a:prstGeom>
        </p:spPr>
      </p:pic>
      <p:pic>
        <p:nvPicPr>
          <p:cNvPr id="4" name="Picture 3"/>
          <p:cNvPicPr>
            <a:picLocks noChangeAspect="1"/>
          </p:cNvPicPr>
          <p:nvPr/>
        </p:nvPicPr>
        <p:blipFill>
          <a:blip r:embed="rId6"/>
          <a:stretch>
            <a:fillRect/>
          </a:stretch>
        </p:blipFill>
        <p:spPr>
          <a:xfrm>
            <a:off x="795692" y="1157164"/>
            <a:ext cx="7486771" cy="5486400"/>
          </a:xfrm>
          <a:prstGeom prst="rect">
            <a:avLst/>
          </a:prstGeom>
        </p:spPr>
      </p:pic>
      <p:sp>
        <p:nvSpPr>
          <p:cNvPr id="8" name="Slide Number Placeholder 7"/>
          <p:cNvSpPr>
            <a:spLocks noGrp="1"/>
          </p:cNvSpPr>
          <p:nvPr>
            <p:ph type="sldNum" sz="quarter" idx="4"/>
          </p:nvPr>
        </p:nvSpPr>
        <p:spPr/>
        <p:txBody>
          <a:bodyPr/>
          <a:lstStyle/>
          <a:p>
            <a:fld id="{9F58998E-2429-314E-B86C-A079AABAA7E0}" type="slidenum">
              <a:rPr lang="en-US" smtClean="0"/>
              <a:t>5</a:t>
            </a:fld>
            <a:endParaRPr lang="en-US" dirty="0"/>
          </a:p>
        </p:txBody>
      </p:sp>
    </p:spTree>
    <p:extLst>
      <p:ext uri="{BB962C8B-B14F-4D97-AF65-F5344CB8AC3E}">
        <p14:creationId xmlns:p14="http://schemas.microsoft.com/office/powerpoint/2010/main" val="162075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500"/>
                                        <p:tgtEl>
                                          <p:spTgt spid="6"/>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500"/>
                                        <p:tgtEl>
                                          <p:spTgt spid="7"/>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Action-driven scene evolution to generate continuous sequences of scenes</a:t>
            </a:r>
          </a:p>
          <a:p>
            <a:endParaRPr lang="en-US" dirty="0"/>
          </a:p>
          <a:p>
            <a:r>
              <a:rPr lang="en-US" dirty="0"/>
              <a:t>Action learning from annotated photos and spatial recovery based on human pose</a:t>
            </a:r>
          </a:p>
          <a:p>
            <a:endParaRPr lang="en-US" dirty="0"/>
          </a:p>
          <a:p>
            <a:r>
              <a:rPr lang="en-US" dirty="0"/>
              <a:t>Progressive synthesis by inserting new objects and relocating existing objects</a:t>
            </a:r>
          </a:p>
        </p:txBody>
      </p:sp>
      <p:sp>
        <p:nvSpPr>
          <p:cNvPr id="3" name="Title 2"/>
          <p:cNvSpPr>
            <a:spLocks noGrp="1"/>
          </p:cNvSpPr>
          <p:nvPr>
            <p:ph type="title"/>
          </p:nvPr>
        </p:nvSpPr>
        <p:spPr/>
        <p:txBody>
          <a:bodyPr/>
          <a:lstStyle/>
          <a:p>
            <a:r>
              <a:rPr lang="en-US" dirty="0"/>
              <a:t>Summary</a:t>
            </a:r>
          </a:p>
        </p:txBody>
      </p:sp>
      <p:sp>
        <p:nvSpPr>
          <p:cNvPr id="4" name="Slide Number Placeholder 3"/>
          <p:cNvSpPr>
            <a:spLocks noGrp="1"/>
          </p:cNvSpPr>
          <p:nvPr>
            <p:ph type="sldNum" sz="quarter" idx="4"/>
          </p:nvPr>
        </p:nvSpPr>
        <p:spPr/>
        <p:txBody>
          <a:bodyPr/>
          <a:lstStyle/>
          <a:p>
            <a:fld id="{9F58998E-2429-314E-B86C-A079AABAA7E0}" type="slidenum">
              <a:rPr lang="en-US" smtClean="0"/>
              <a:pPr/>
              <a:t>50</a:t>
            </a:fld>
            <a:endParaRPr lang="en-US" dirty="0"/>
          </a:p>
        </p:txBody>
      </p:sp>
    </p:spTree>
    <p:extLst>
      <p:ext uri="{BB962C8B-B14F-4D97-AF65-F5344CB8AC3E}">
        <p14:creationId xmlns:p14="http://schemas.microsoft.com/office/powerpoint/2010/main" val="61441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Anonymous reviewers</a:t>
            </a:r>
          </a:p>
          <a:p>
            <a:endParaRPr lang="en-US" dirty="0"/>
          </a:p>
          <a:p>
            <a:r>
              <a:rPr lang="en-US" dirty="0"/>
              <a:t>Results and discussion from authors of [Jiang et al. 2011] and [Fisher et al. 2015]</a:t>
            </a:r>
          </a:p>
          <a:p>
            <a:endParaRPr lang="en-US" dirty="0"/>
          </a:p>
          <a:p>
            <a:r>
              <a:rPr lang="en-US" dirty="0"/>
              <a:t>Research grants</a:t>
            </a:r>
          </a:p>
          <a:p>
            <a:pPr lvl="1"/>
            <a:r>
              <a:rPr lang="en-US" dirty="0"/>
              <a:t>NSERC Canada, MITACS Canada</a:t>
            </a:r>
            <a:r>
              <a:rPr lang="en-CA" dirty="0"/>
              <a:t>,</a:t>
            </a:r>
            <a:r>
              <a:rPr lang="en-US" dirty="0"/>
              <a:t> NSFC China</a:t>
            </a:r>
          </a:p>
        </p:txBody>
      </p:sp>
      <p:sp>
        <p:nvSpPr>
          <p:cNvPr id="3" name="Title 2"/>
          <p:cNvSpPr>
            <a:spLocks noGrp="1"/>
          </p:cNvSpPr>
          <p:nvPr>
            <p:ph type="title"/>
          </p:nvPr>
        </p:nvSpPr>
        <p:spPr/>
        <p:txBody>
          <a:bodyPr/>
          <a:lstStyle/>
          <a:p>
            <a:r>
              <a:rPr lang="en-US" dirty="0"/>
              <a:t>Acknowledge</a:t>
            </a:r>
          </a:p>
        </p:txBody>
      </p:sp>
      <p:sp>
        <p:nvSpPr>
          <p:cNvPr id="5" name="Slide Number Placeholder 4"/>
          <p:cNvSpPr>
            <a:spLocks noGrp="1"/>
          </p:cNvSpPr>
          <p:nvPr>
            <p:ph type="sldNum" sz="quarter" idx="4"/>
          </p:nvPr>
        </p:nvSpPr>
        <p:spPr/>
        <p:txBody>
          <a:bodyPr/>
          <a:lstStyle/>
          <a:p>
            <a:fld id="{9F58998E-2429-314E-B86C-A079AABAA7E0}" type="slidenum">
              <a:rPr lang="en-US" smtClean="0"/>
              <a:t>51</a:t>
            </a:fld>
            <a:endParaRPr lang="en-US" dirty="0"/>
          </a:p>
        </p:txBody>
      </p:sp>
    </p:spTree>
    <p:extLst>
      <p:ext uri="{BB962C8B-B14F-4D97-AF65-F5344CB8AC3E}">
        <p14:creationId xmlns:p14="http://schemas.microsoft.com/office/powerpoint/2010/main" val="39030664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112167" y="1033532"/>
            <a:ext cx="3989388" cy="1071032"/>
          </a:xfrm>
        </p:spPr>
        <p:txBody>
          <a:bodyPr>
            <a:normAutofit/>
          </a:bodyPr>
          <a:lstStyle/>
          <a:p>
            <a:r>
              <a:rPr lang="en-US" sz="4400" dirty="0"/>
              <a:t>Thank you!</a:t>
            </a:r>
          </a:p>
        </p:txBody>
      </p:sp>
      <p:pic>
        <p:nvPicPr>
          <p:cNvPr id="11" name="d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722866"/>
            <a:ext cx="6762750" cy="4953715"/>
          </a:xfrm>
          <a:prstGeom prst="rect">
            <a:avLst/>
          </a:prstGeom>
        </p:spPr>
      </p:pic>
      <p:pic>
        <p:nvPicPr>
          <p:cNvPr id="10" name="d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1722866"/>
            <a:ext cx="6762750" cy="4953715"/>
          </a:xfrm>
          <a:prstGeom prst="rect">
            <a:avLst/>
          </a:prstGeom>
        </p:spPr>
      </p:pic>
    </p:spTree>
    <p:extLst>
      <p:ext uri="{BB962C8B-B14F-4D97-AF65-F5344CB8AC3E}">
        <p14:creationId xmlns:p14="http://schemas.microsoft.com/office/powerpoint/2010/main" val="175333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50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Realistic scene modeling</a:t>
            </a:r>
          </a:p>
        </p:txBody>
      </p:sp>
      <p:pic>
        <p:nvPicPr>
          <p:cNvPr id="4" name="Picture 3"/>
          <p:cNvPicPr>
            <a:picLocks noChangeAspect="1"/>
          </p:cNvPicPr>
          <p:nvPr/>
        </p:nvPicPr>
        <p:blipFill>
          <a:blip r:embed="rId3"/>
          <a:stretch>
            <a:fillRect/>
          </a:stretch>
        </p:blipFill>
        <p:spPr>
          <a:xfrm>
            <a:off x="836082" y="1493520"/>
            <a:ext cx="3642118" cy="3657600"/>
          </a:xfrm>
          <a:prstGeom prst="rect">
            <a:avLst/>
          </a:prstGeom>
        </p:spPr>
      </p:pic>
      <p:sp>
        <p:nvSpPr>
          <p:cNvPr id="5" name="TextBox 4"/>
          <p:cNvSpPr txBox="1"/>
          <p:nvPr/>
        </p:nvSpPr>
        <p:spPr>
          <a:xfrm>
            <a:off x="836083" y="5224462"/>
            <a:ext cx="3534727" cy="923330"/>
          </a:xfrm>
          <a:prstGeom prst="rect">
            <a:avLst/>
          </a:prstGeom>
          <a:noFill/>
        </p:spPr>
        <p:txBody>
          <a:bodyPr wrap="square" rtlCol="0">
            <a:spAutoFit/>
          </a:bodyPr>
          <a:lstStyle/>
          <a:p>
            <a:r>
              <a:rPr lang="en-US" b="1" dirty="0"/>
              <a:t>Example-based Synthesis of 3D Object Arrangements</a:t>
            </a:r>
            <a:br>
              <a:rPr lang="en-US" dirty="0"/>
            </a:br>
            <a:r>
              <a:rPr lang="en-US" dirty="0"/>
              <a:t>[Fisher et al. 2012]</a:t>
            </a:r>
          </a:p>
        </p:txBody>
      </p:sp>
      <p:pic>
        <p:nvPicPr>
          <p:cNvPr id="6" name="Picture 5"/>
          <p:cNvPicPr>
            <a:picLocks noChangeAspect="1"/>
          </p:cNvPicPr>
          <p:nvPr/>
        </p:nvPicPr>
        <p:blipFill>
          <a:blip r:embed="rId4"/>
          <a:stretch>
            <a:fillRect/>
          </a:stretch>
        </p:blipFill>
        <p:spPr>
          <a:xfrm>
            <a:off x="5067882" y="1493520"/>
            <a:ext cx="3298503" cy="3657600"/>
          </a:xfrm>
          <a:prstGeom prst="rect">
            <a:avLst/>
          </a:prstGeom>
        </p:spPr>
      </p:pic>
      <p:sp>
        <p:nvSpPr>
          <p:cNvPr id="8" name="TextBox 7"/>
          <p:cNvSpPr txBox="1"/>
          <p:nvPr/>
        </p:nvSpPr>
        <p:spPr>
          <a:xfrm>
            <a:off x="5204883" y="5224462"/>
            <a:ext cx="3534727" cy="923330"/>
          </a:xfrm>
          <a:prstGeom prst="rect">
            <a:avLst/>
          </a:prstGeom>
          <a:noFill/>
        </p:spPr>
        <p:txBody>
          <a:bodyPr wrap="square" rtlCol="0">
            <a:spAutoFit/>
          </a:bodyPr>
          <a:lstStyle/>
          <a:p>
            <a:r>
              <a:rPr lang="en-US" b="1" dirty="0"/>
              <a:t>The </a:t>
            </a:r>
            <a:r>
              <a:rPr lang="en-US" b="1" dirty="0" err="1"/>
              <a:t>Clutterpalette</a:t>
            </a:r>
            <a:r>
              <a:rPr lang="en-US" b="1" dirty="0"/>
              <a:t>: An Interactive Tool for Detailing Indoor Scenes</a:t>
            </a:r>
            <a:br>
              <a:rPr lang="en-US" dirty="0"/>
            </a:br>
            <a:r>
              <a:rPr lang="en-US" dirty="0"/>
              <a:t>[Yu et al. 2016]</a:t>
            </a:r>
          </a:p>
        </p:txBody>
      </p:sp>
      <p:sp>
        <p:nvSpPr>
          <p:cNvPr id="7" name="Slide Number Placeholder 6"/>
          <p:cNvSpPr>
            <a:spLocks noGrp="1"/>
          </p:cNvSpPr>
          <p:nvPr>
            <p:ph type="sldNum" sz="quarter" idx="4"/>
          </p:nvPr>
        </p:nvSpPr>
        <p:spPr/>
        <p:txBody>
          <a:bodyPr/>
          <a:lstStyle/>
          <a:p>
            <a:fld id="{9F58998E-2429-314E-B86C-A079AABAA7E0}" type="slidenum">
              <a:rPr lang="en-US" smtClean="0"/>
              <a:t>6</a:t>
            </a:fld>
            <a:endParaRPr lang="en-US" dirty="0"/>
          </a:p>
        </p:txBody>
      </p:sp>
    </p:spTree>
    <p:extLst>
      <p:ext uri="{BB962C8B-B14F-4D97-AF65-F5344CB8AC3E}">
        <p14:creationId xmlns:p14="http://schemas.microsoft.com/office/powerpoint/2010/main" val="223981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dirty="0"/>
              <a:t>Action-centric scene modeling</a:t>
            </a:r>
          </a:p>
        </p:txBody>
      </p:sp>
      <p:pic>
        <p:nvPicPr>
          <p:cNvPr id="5" name="Content Placeholder 4"/>
          <p:cNvPicPr>
            <a:picLocks noGrp="1" noChangeAspect="1"/>
          </p:cNvPicPr>
          <p:nvPr>
            <p:ph sz="quarter" idx="10"/>
          </p:nvPr>
        </p:nvPicPr>
        <p:blipFill>
          <a:blip r:embed="rId3"/>
          <a:stretch>
            <a:fillRect/>
          </a:stretch>
        </p:blipFill>
        <p:spPr>
          <a:xfrm>
            <a:off x="4475561" y="2336800"/>
            <a:ext cx="4617639" cy="1921700"/>
          </a:xfrm>
        </p:spPr>
      </p:pic>
      <p:pic>
        <p:nvPicPr>
          <p:cNvPr id="2" name="Picture 1"/>
          <p:cNvPicPr>
            <a:picLocks noChangeAspect="1"/>
          </p:cNvPicPr>
          <p:nvPr/>
        </p:nvPicPr>
        <p:blipFill>
          <a:blip r:embed="rId4"/>
          <a:stretch>
            <a:fillRect/>
          </a:stretch>
        </p:blipFill>
        <p:spPr>
          <a:xfrm>
            <a:off x="501524" y="2194560"/>
            <a:ext cx="3773217" cy="2206180"/>
          </a:xfrm>
          <a:prstGeom prst="rect">
            <a:avLst/>
          </a:prstGeom>
        </p:spPr>
      </p:pic>
      <p:sp>
        <p:nvSpPr>
          <p:cNvPr id="4" name="TextBox 3"/>
          <p:cNvSpPr txBox="1"/>
          <p:nvPr/>
        </p:nvSpPr>
        <p:spPr>
          <a:xfrm>
            <a:off x="483448" y="4622800"/>
            <a:ext cx="3560233" cy="923330"/>
          </a:xfrm>
          <a:prstGeom prst="rect">
            <a:avLst/>
          </a:prstGeom>
          <a:noFill/>
        </p:spPr>
        <p:txBody>
          <a:bodyPr wrap="square" rtlCol="0">
            <a:spAutoFit/>
          </a:bodyPr>
          <a:lstStyle/>
          <a:p>
            <a:r>
              <a:rPr lang="en-US" b="1" dirty="0"/>
              <a:t>Learning Object Arrangements in 3D Scenes using Human Context</a:t>
            </a:r>
          </a:p>
          <a:p>
            <a:r>
              <a:rPr lang="en-US" dirty="0"/>
              <a:t>[Jiang et al. 2012]</a:t>
            </a:r>
          </a:p>
        </p:txBody>
      </p:sp>
      <p:sp>
        <p:nvSpPr>
          <p:cNvPr id="8" name="TextBox 7"/>
          <p:cNvSpPr txBox="1"/>
          <p:nvPr/>
        </p:nvSpPr>
        <p:spPr>
          <a:xfrm>
            <a:off x="5334000" y="4643120"/>
            <a:ext cx="3423920" cy="923330"/>
          </a:xfrm>
          <a:prstGeom prst="rect">
            <a:avLst/>
          </a:prstGeom>
          <a:noFill/>
        </p:spPr>
        <p:txBody>
          <a:bodyPr wrap="square" rtlCol="0">
            <a:spAutoFit/>
          </a:bodyPr>
          <a:lstStyle/>
          <a:p>
            <a:r>
              <a:rPr lang="en-US" b="1" dirty="0"/>
              <a:t>Activity-centric Scene Synthesis for Functional 3D Scene Modeling</a:t>
            </a:r>
          </a:p>
          <a:p>
            <a:r>
              <a:rPr lang="en-US" dirty="0"/>
              <a:t>[Fisher et al. 2015]</a:t>
            </a:r>
          </a:p>
        </p:txBody>
      </p:sp>
      <p:sp>
        <p:nvSpPr>
          <p:cNvPr id="7" name="Slide Number Placeholder 6"/>
          <p:cNvSpPr>
            <a:spLocks noGrp="1"/>
          </p:cNvSpPr>
          <p:nvPr>
            <p:ph type="sldNum" sz="quarter" idx="4"/>
          </p:nvPr>
        </p:nvSpPr>
        <p:spPr/>
        <p:txBody>
          <a:bodyPr/>
          <a:lstStyle/>
          <a:p>
            <a:fld id="{9F58998E-2429-314E-B86C-A079AABAA7E0}" type="slidenum">
              <a:rPr lang="en-US" smtClean="0"/>
              <a:t>7</a:t>
            </a:fld>
            <a:endParaRPr lang="en-US" dirty="0"/>
          </a:p>
        </p:txBody>
      </p:sp>
    </p:spTree>
    <p:extLst>
      <p:ext uri="{BB962C8B-B14F-4D97-AF65-F5344CB8AC3E}">
        <p14:creationId xmlns:p14="http://schemas.microsoft.com/office/powerpoint/2010/main" val="270948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5972" y="4147489"/>
            <a:ext cx="2288384" cy="1828800"/>
          </a:xfrm>
          <a:prstGeom prst="rect">
            <a:avLst/>
          </a:prstGeom>
        </p:spPr>
      </p:pic>
      <p:sp>
        <p:nvSpPr>
          <p:cNvPr id="2" name="Content Placeholder 1"/>
          <p:cNvSpPr>
            <a:spLocks noGrp="1"/>
          </p:cNvSpPr>
          <p:nvPr>
            <p:ph sz="quarter" idx="10"/>
          </p:nvPr>
        </p:nvSpPr>
        <p:spPr/>
        <p:txBody>
          <a:bodyPr>
            <a:normAutofit/>
          </a:bodyPr>
          <a:lstStyle/>
          <a:p>
            <a:r>
              <a:rPr lang="en-CA" sz="2800" dirty="0"/>
              <a:t>Simulate human actions to drive scene evolution</a:t>
            </a:r>
          </a:p>
          <a:p>
            <a:r>
              <a:rPr lang="en-CA" sz="2800" dirty="0"/>
              <a:t>Generate continuous scene sequences</a:t>
            </a:r>
          </a:p>
        </p:txBody>
      </p:sp>
      <p:sp>
        <p:nvSpPr>
          <p:cNvPr id="3" name="Title 2"/>
          <p:cNvSpPr>
            <a:spLocks noGrp="1"/>
          </p:cNvSpPr>
          <p:nvPr>
            <p:ph type="title"/>
          </p:nvPr>
        </p:nvSpPr>
        <p:spPr/>
        <p:txBody>
          <a:bodyPr/>
          <a:lstStyle/>
          <a:p>
            <a:r>
              <a:rPr lang="en-CA" dirty="0"/>
              <a:t>Goal</a:t>
            </a:r>
          </a:p>
        </p:txBody>
      </p:sp>
      <p:sp>
        <p:nvSpPr>
          <p:cNvPr id="4" name="AutoShape 2" descr="Related imag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4356" y="4147489"/>
            <a:ext cx="2288384" cy="1828800"/>
          </a:xfrm>
          <a:prstGeom prst="rect">
            <a:avLst/>
          </a:prstGeom>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26812" y="4147489"/>
            <a:ext cx="2288384" cy="1828800"/>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28462" y="2114551"/>
            <a:ext cx="5329622" cy="4259256"/>
          </a:xfrm>
          <a:prstGeom prst="rect">
            <a:avLst/>
          </a:prstGeom>
        </p:spPr>
      </p:pic>
      <p:grpSp>
        <p:nvGrpSpPr>
          <p:cNvPr id="8" name="Group 7"/>
          <p:cNvGrpSpPr/>
          <p:nvPr/>
        </p:nvGrpSpPr>
        <p:grpSpPr>
          <a:xfrm>
            <a:off x="2564190" y="2742231"/>
            <a:ext cx="1238697" cy="1085850"/>
            <a:chOff x="4995232" y="2619375"/>
            <a:chExt cx="1325623" cy="1162050"/>
          </a:xfrm>
        </p:grpSpPr>
        <p:sp>
          <p:nvSpPr>
            <p:cNvPr id="6" name="Oval 5"/>
            <p:cNvSpPr/>
            <p:nvPr/>
          </p:nvSpPr>
          <p:spPr>
            <a:xfrm>
              <a:off x="5067300" y="2619375"/>
              <a:ext cx="1162050" cy="116205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dirty="0"/>
            </a:p>
          </p:txBody>
        </p:sp>
        <p:sp>
          <p:nvSpPr>
            <p:cNvPr id="7" name="TextBox 6"/>
            <p:cNvSpPr txBox="1"/>
            <p:nvPr/>
          </p:nvSpPr>
          <p:spPr>
            <a:xfrm>
              <a:off x="4995232" y="2703290"/>
              <a:ext cx="1325623" cy="757562"/>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000" b="1" dirty="0"/>
                <a:t>Use computer</a:t>
              </a:r>
            </a:p>
          </p:txBody>
        </p:sp>
      </p:grpSp>
      <p:grpSp>
        <p:nvGrpSpPr>
          <p:cNvPr id="9" name="Group 8"/>
          <p:cNvGrpSpPr/>
          <p:nvPr/>
        </p:nvGrpSpPr>
        <p:grpSpPr>
          <a:xfrm>
            <a:off x="4896143" y="2742231"/>
            <a:ext cx="1148152" cy="1085850"/>
            <a:chOff x="5038725" y="2619375"/>
            <a:chExt cx="1228724" cy="1162050"/>
          </a:xfrm>
        </p:grpSpPr>
        <p:sp>
          <p:nvSpPr>
            <p:cNvPr id="10" name="Oval 9"/>
            <p:cNvSpPr/>
            <p:nvPr/>
          </p:nvSpPr>
          <p:spPr>
            <a:xfrm>
              <a:off x="5067300" y="2619375"/>
              <a:ext cx="1162050" cy="116205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dirty="0"/>
            </a:p>
          </p:txBody>
        </p:sp>
        <p:sp>
          <p:nvSpPr>
            <p:cNvPr id="11" name="TextBox 10"/>
            <p:cNvSpPr txBox="1"/>
            <p:nvPr/>
          </p:nvSpPr>
          <p:spPr>
            <a:xfrm>
              <a:off x="5038725" y="2703289"/>
              <a:ext cx="1228724" cy="757562"/>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000" b="1" dirty="0"/>
                <a:t>Use laptop</a:t>
              </a:r>
            </a:p>
          </p:txBody>
        </p:sp>
      </p:grpSp>
      <p:grpSp>
        <p:nvGrpSpPr>
          <p:cNvPr id="12" name="Group 11"/>
          <p:cNvGrpSpPr/>
          <p:nvPr/>
        </p:nvGrpSpPr>
        <p:grpSpPr>
          <a:xfrm>
            <a:off x="7199479" y="2738587"/>
            <a:ext cx="1148152" cy="1085850"/>
            <a:chOff x="5040150" y="2619375"/>
            <a:chExt cx="1228724" cy="1162050"/>
          </a:xfrm>
        </p:grpSpPr>
        <p:sp>
          <p:nvSpPr>
            <p:cNvPr id="13" name="Oval 12"/>
            <p:cNvSpPr/>
            <p:nvPr/>
          </p:nvSpPr>
          <p:spPr>
            <a:xfrm>
              <a:off x="5067300" y="2619375"/>
              <a:ext cx="1162050" cy="1162050"/>
            </a:xfrm>
            <a:prstGeom prst="ellipse">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1400" dirty="0"/>
            </a:p>
          </p:txBody>
        </p:sp>
        <p:sp>
          <p:nvSpPr>
            <p:cNvPr id="14" name="TextBox 13"/>
            <p:cNvSpPr txBox="1"/>
            <p:nvPr/>
          </p:nvSpPr>
          <p:spPr>
            <a:xfrm>
              <a:off x="5040150" y="2954805"/>
              <a:ext cx="1228724" cy="428188"/>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sz="2000" b="1" dirty="0"/>
                <a:t>Eat</a:t>
              </a:r>
            </a:p>
          </p:txBody>
        </p:sp>
      </p:grpSp>
      <p:sp>
        <p:nvSpPr>
          <p:cNvPr id="20" name="Arrow: Right 19"/>
          <p:cNvSpPr/>
          <p:nvPr/>
        </p:nvSpPr>
        <p:spPr>
          <a:xfrm>
            <a:off x="3997127" y="3024940"/>
            <a:ext cx="685800" cy="522632"/>
          </a:xfrm>
          <a:prstGeom prst="rightArrow">
            <a:avLst/>
          </a:prstGeom>
          <a:solidFill>
            <a:srgbClr val="31B5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1" name="Arrow: Right 20"/>
          <p:cNvSpPr/>
          <p:nvPr/>
        </p:nvSpPr>
        <p:spPr>
          <a:xfrm>
            <a:off x="6306917" y="3015418"/>
            <a:ext cx="685800" cy="522632"/>
          </a:xfrm>
          <a:prstGeom prst="rightArrow">
            <a:avLst/>
          </a:prstGeom>
          <a:solidFill>
            <a:srgbClr val="31B59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19" name="Slide Number Placeholder 18"/>
          <p:cNvSpPr>
            <a:spLocks noGrp="1"/>
          </p:cNvSpPr>
          <p:nvPr>
            <p:ph type="sldNum" sz="quarter" idx="4"/>
          </p:nvPr>
        </p:nvSpPr>
        <p:spPr/>
        <p:txBody>
          <a:bodyPr/>
          <a:lstStyle/>
          <a:p>
            <a:fld id="{9F58998E-2429-314E-B86C-A079AABAA7E0}" type="slidenum">
              <a:rPr lang="en-US" smtClean="0"/>
              <a:t>8</a:t>
            </a:fld>
            <a:endParaRPr lang="en-US" dirty="0"/>
          </a:p>
        </p:txBody>
      </p:sp>
    </p:spTree>
    <p:extLst>
      <p:ext uri="{BB962C8B-B14F-4D97-AF65-F5344CB8AC3E}">
        <p14:creationId xmlns:p14="http://schemas.microsoft.com/office/powerpoint/2010/main" val="338441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35" presetClass="path" presetSubtype="0" fill="hold" nodeType="clickEffect">
                                  <p:stCondLst>
                                    <p:cond delay="0"/>
                                  </p:stCondLst>
                                  <p:childTnLst>
                                    <p:animMotion origin="layout" path="M 3.05556E-6 1.11022E-16 L -0.37726 0.12153 " pathEditMode="relative" rAng="0" ptsTypes="AA">
                                      <p:cBhvr>
                                        <p:cTn id="20" dur="500" fill="hold"/>
                                        <p:tgtEl>
                                          <p:spTgt spid="18"/>
                                        </p:tgtEl>
                                        <p:attrNameLst>
                                          <p:attrName>ppt_x</p:attrName>
                                          <p:attrName>ppt_y</p:attrName>
                                        </p:attrNameLst>
                                      </p:cBhvr>
                                      <p:rCtr x="-18872" y="6065"/>
                                    </p:animMotion>
                                  </p:childTnLst>
                                </p:cTn>
                              </p:par>
                              <p:par>
                                <p:cTn id="21" presetID="6" presetClass="emph" presetSubtype="0" fill="hold" nodeType="withEffect">
                                  <p:stCondLst>
                                    <p:cond delay="0"/>
                                  </p:stCondLst>
                                  <p:childTnLst>
                                    <p:animScale>
                                      <p:cBhvr>
                                        <p:cTn id="22" dur="500" fill="hold"/>
                                        <p:tgtEl>
                                          <p:spTgt spid="18"/>
                                        </p:tgtEl>
                                      </p:cBhvr>
                                      <p:by x="42910" y="42910"/>
                                    </p:animScale>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par>
                          <p:cTn id="27" fill="hold">
                            <p:stCondLst>
                              <p:cond delay="1000"/>
                            </p:stCondLst>
                            <p:childTnLst>
                              <p:par>
                                <p:cTn id="28" presetID="10" presetClass="entr" presetSubtype="0" fill="hold" grpId="0" nodeType="afterEffect">
                                  <p:stCondLst>
                                    <p:cond delay="80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400"/>
                                        <p:tgtEl>
                                          <p:spTgt spid="20"/>
                                        </p:tgtEl>
                                      </p:cBhvr>
                                    </p:animEffect>
                                  </p:childTnLst>
                                </p:cTn>
                              </p:par>
                              <p:par>
                                <p:cTn id="31" presetID="10" presetClass="entr" presetSubtype="0" fill="hold" nodeType="withEffect">
                                  <p:stCondLst>
                                    <p:cond delay="80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2300"/>
                            </p:stCondLst>
                            <p:childTnLst>
                              <p:par>
                                <p:cTn id="35" presetID="10" presetClass="entr" presetSubtype="0" fill="hold" grpId="0" nodeType="afterEffect">
                                  <p:stCondLst>
                                    <p:cond delay="80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400"/>
                                        <p:tgtEl>
                                          <p:spTgt spid="21"/>
                                        </p:tgtEl>
                                      </p:cBhvr>
                                    </p:animEffect>
                                  </p:childTnLst>
                                </p:cTn>
                              </p:par>
                              <p:par>
                                <p:cTn id="38" presetID="10" presetClass="entr" presetSubtype="0" fill="hold" nodeType="withEffect">
                                  <p:stCondLst>
                                    <p:cond delay="80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par>
                          <p:cTn id="41" fill="hold">
                            <p:stCondLst>
                              <p:cond delay="3600"/>
                            </p:stCondLst>
                            <p:childTnLst>
                              <p:par>
                                <p:cTn id="42" presetID="10" presetClass="entr" presetSubtype="0" fill="hold" nodeType="afterEffect">
                                  <p:stCondLst>
                                    <p:cond delay="50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par>
                          <p:cTn id="45" fill="hold">
                            <p:stCondLst>
                              <p:cond delay="4600"/>
                            </p:stCondLst>
                            <p:childTnLst>
                              <p:par>
                                <p:cTn id="46" presetID="10" presetClass="entr" presetSubtype="0" fill="hold" nodeType="afterEffect">
                                  <p:stCondLst>
                                    <p:cond delay="80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par>
                          <p:cTn id="49" fill="hold">
                            <p:stCondLst>
                              <p:cond delay="5900"/>
                            </p:stCondLst>
                            <p:childTnLst>
                              <p:par>
                                <p:cTn id="50" presetID="10" presetClass="entr" presetSubtype="0" fill="hold" nodeType="afterEffect">
                                  <p:stCondLst>
                                    <p:cond delay="80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CA" dirty="0"/>
              <a:t>How to model and learn actions?</a:t>
            </a:r>
          </a:p>
          <a:p>
            <a:pPr lvl="1"/>
            <a:r>
              <a:rPr lang="en-CA" dirty="0"/>
              <a:t>Where? What? How?</a:t>
            </a:r>
          </a:p>
          <a:p>
            <a:pPr marL="0" indent="0">
              <a:buNone/>
            </a:pPr>
            <a:endParaRPr lang="en-CA" dirty="0"/>
          </a:p>
          <a:p>
            <a:r>
              <a:rPr lang="en-CA" dirty="0"/>
              <a:t>How to generate action sequences?</a:t>
            </a:r>
          </a:p>
          <a:p>
            <a:pPr lvl="1"/>
            <a:r>
              <a:rPr lang="en-CA" dirty="0"/>
              <a:t>Transition probability between actions</a:t>
            </a:r>
          </a:p>
          <a:p>
            <a:endParaRPr lang="en-CA" dirty="0"/>
          </a:p>
          <a:p>
            <a:r>
              <a:rPr lang="en-CA" dirty="0"/>
              <a:t>How to apply actions to scenes? </a:t>
            </a:r>
          </a:p>
          <a:p>
            <a:pPr lvl="1"/>
            <a:r>
              <a:rPr lang="en-CA" dirty="0"/>
              <a:t>Scene evolution operations</a:t>
            </a:r>
          </a:p>
        </p:txBody>
      </p:sp>
      <p:sp>
        <p:nvSpPr>
          <p:cNvPr id="3" name="Title 2"/>
          <p:cNvSpPr>
            <a:spLocks noGrp="1"/>
          </p:cNvSpPr>
          <p:nvPr>
            <p:ph type="title"/>
          </p:nvPr>
        </p:nvSpPr>
        <p:spPr/>
        <p:txBody>
          <a:bodyPr/>
          <a:lstStyle/>
          <a:p>
            <a:r>
              <a:rPr lang="en-CA" dirty="0"/>
              <a:t>Problems</a:t>
            </a:r>
          </a:p>
        </p:txBody>
      </p:sp>
      <p:sp>
        <p:nvSpPr>
          <p:cNvPr id="5" name="Slide Number Placeholder 4"/>
          <p:cNvSpPr>
            <a:spLocks noGrp="1"/>
          </p:cNvSpPr>
          <p:nvPr>
            <p:ph type="sldNum" sz="quarter" idx="4"/>
          </p:nvPr>
        </p:nvSpPr>
        <p:spPr/>
        <p:txBody>
          <a:bodyPr/>
          <a:lstStyle/>
          <a:p>
            <a:fld id="{9F58998E-2429-314E-B86C-A079AABAA7E0}" type="slidenum">
              <a:rPr lang="en-US" smtClean="0"/>
              <a:t>9</a:t>
            </a:fld>
            <a:endParaRPr lang="en-US" dirty="0"/>
          </a:p>
        </p:txBody>
      </p:sp>
    </p:spTree>
    <p:extLst>
      <p:ext uri="{BB962C8B-B14F-4D97-AF65-F5344CB8AC3E}">
        <p14:creationId xmlns:p14="http://schemas.microsoft.com/office/powerpoint/2010/main" val="2322895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fade">
                                      <p:cBhvr>
                                        <p:cTn id="15" dur="500"/>
                                        <p:tgtEl>
                                          <p:spTgt spid="2">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4" end="4"/>
                                            </p:txEl>
                                          </p:spTgt>
                                        </p:tgtEl>
                                        <p:attrNameLst>
                                          <p:attrName>style.visibility</p:attrName>
                                        </p:attrNameLst>
                                      </p:cBhvr>
                                      <p:to>
                                        <p:strVal val="visible"/>
                                      </p:to>
                                    </p:set>
                                    <p:animEffect transition="in" filter="fade">
                                      <p:cBhvr>
                                        <p:cTn id="18" dur="500"/>
                                        <p:tgtEl>
                                          <p:spTgt spid="2">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fade">
                                      <p:cBhvr>
                                        <p:cTn id="23" dur="500"/>
                                        <p:tgtEl>
                                          <p:spTgt spid="2">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fade">
                                      <p:cBhvr>
                                        <p:cTn id="26"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4545</TotalTime>
  <Words>3789</Words>
  <Application>Microsoft Office PowerPoint</Application>
  <PresentationFormat>On-screen Show (4:3)</PresentationFormat>
  <Paragraphs>558</Paragraphs>
  <Slides>52</Slides>
  <Notes>52</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52</vt:i4>
      </vt:variant>
    </vt:vector>
  </HeadingPairs>
  <TitlesOfParts>
    <vt:vector size="61" baseType="lpstr">
      <vt:lpstr>Adobe Arabic</vt:lpstr>
      <vt:lpstr>等线</vt:lpstr>
      <vt:lpstr>Roboto Condensed</vt:lpstr>
      <vt:lpstr>Arial</vt:lpstr>
      <vt:lpstr>Calibri</vt:lpstr>
      <vt:lpstr>Cambria Math</vt:lpstr>
      <vt:lpstr>Georgia</vt:lpstr>
      <vt:lpstr>Wingdings</vt:lpstr>
      <vt:lpstr>Office Theme</vt:lpstr>
      <vt:lpstr>PowerPoint Presentation</vt:lpstr>
      <vt:lpstr>Motivation</vt:lpstr>
      <vt:lpstr>3D scene database</vt:lpstr>
      <vt:lpstr>Real life scenes</vt:lpstr>
      <vt:lpstr>Idea: action-driven scene evolution</vt:lpstr>
      <vt:lpstr>Realistic scene modeling</vt:lpstr>
      <vt:lpstr>Action-centric scene modeling</vt:lpstr>
      <vt:lpstr>Goal</vt:lpstr>
      <vt:lpstr>Problems</vt:lpstr>
      <vt:lpstr>Contribution</vt:lpstr>
      <vt:lpstr>Overview</vt:lpstr>
      <vt:lpstr>Overview</vt:lpstr>
      <vt:lpstr>Action model</vt:lpstr>
      <vt:lpstr>Action model</vt:lpstr>
      <vt:lpstr>Action model</vt:lpstr>
      <vt:lpstr>Action model</vt:lpstr>
      <vt:lpstr>Dataset</vt:lpstr>
      <vt:lpstr>Dataset</vt:lpstr>
      <vt:lpstr>Spatial analysis</vt:lpstr>
      <vt:lpstr>Spatial analysis</vt:lpstr>
      <vt:lpstr>Action instance extraction</vt:lpstr>
      <vt:lpstr>Action node construction</vt:lpstr>
      <vt:lpstr>Action node construction</vt:lpstr>
      <vt:lpstr>Action node construction</vt:lpstr>
      <vt:lpstr>Action graph</vt:lpstr>
      <vt:lpstr>Action graph</vt:lpstr>
      <vt:lpstr>Action graph</vt:lpstr>
      <vt:lpstr>Overview</vt:lpstr>
      <vt:lpstr>Scene evolution: input</vt:lpstr>
      <vt:lpstr>Graph adaption</vt:lpstr>
      <vt:lpstr>Action sequence sampling</vt:lpstr>
      <vt:lpstr>Applying action model</vt:lpstr>
      <vt:lpstr>Applying action model</vt:lpstr>
      <vt:lpstr>Applying action model</vt:lpstr>
      <vt:lpstr>Applying action model</vt:lpstr>
      <vt:lpstr>Scene evolution</vt:lpstr>
      <vt:lpstr>Results</vt:lpstr>
      <vt:lpstr>Results</vt:lpstr>
      <vt:lpstr>Results</vt:lpstr>
      <vt:lpstr>Results</vt:lpstr>
      <vt:lpstr>Evaluation: plausibility user study</vt:lpstr>
      <vt:lpstr>Evaluation: plausibility user study</vt:lpstr>
      <vt:lpstr>Evaluation: comparing to artist</vt:lpstr>
      <vt:lpstr>Evaluation: comparing to artist</vt:lpstr>
      <vt:lpstr>Evaluation: comparing to previous works</vt:lpstr>
      <vt:lpstr>Limitation</vt:lpstr>
      <vt:lpstr>Limitation</vt:lpstr>
      <vt:lpstr>Limitation</vt:lpstr>
      <vt:lpstr>Future work</vt:lpstr>
      <vt:lpstr>Summary</vt:lpstr>
      <vt:lpstr>Acknowledge</vt:lpstr>
      <vt:lpstr>PowerPoint Presentation</vt:lpstr>
    </vt:vector>
  </TitlesOfParts>
  <Company>Simon Fraser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Rui Ma</dc:creator>
  <cp:lastModifiedBy>ruim</cp:lastModifiedBy>
  <cp:revision>954</cp:revision>
  <dcterms:created xsi:type="dcterms:W3CDTF">2016-11-03T05:33:09Z</dcterms:created>
  <dcterms:modified xsi:type="dcterms:W3CDTF">2016-12-06T06:42:14Z</dcterms:modified>
</cp:coreProperties>
</file>